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256" r:id="rId2"/>
    <p:sldId id="257" r:id="rId3"/>
    <p:sldId id="288" r:id="rId4"/>
    <p:sldId id="276" r:id="rId5"/>
    <p:sldId id="259" r:id="rId6"/>
    <p:sldId id="260" r:id="rId7"/>
    <p:sldId id="289" r:id="rId8"/>
    <p:sldId id="278" r:id="rId9"/>
    <p:sldId id="279" r:id="rId10"/>
    <p:sldId id="275" r:id="rId11"/>
    <p:sldId id="273" r:id="rId12"/>
    <p:sldId id="274" r:id="rId13"/>
    <p:sldId id="280" r:id="rId14"/>
    <p:sldId id="261" r:id="rId15"/>
    <p:sldId id="283" r:id="rId16"/>
    <p:sldId id="282" r:id="rId17"/>
    <p:sldId id="285" r:id="rId18"/>
    <p:sldId id="290" r:id="rId19"/>
    <p:sldId id="286" r:id="rId20"/>
    <p:sldId id="291" r:id="rId21"/>
    <p:sldId id="287" r:id="rId22"/>
    <p:sldId id="281" r:id="rId23"/>
    <p:sldId id="271" r:id="rId24"/>
    <p:sldId id="272" r:id="rId25"/>
    <p:sldId id="263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39" autoAdjust="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3D88-2437-42A4-B216-0246822B234E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208CA-B04A-4A38-9253-8F5E71713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4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24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1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77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19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0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24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8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9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13C7-383D-4CF5-BA8F-1731BA443B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1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13C7-383D-4CF5-BA8F-1731BA443B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13C7-383D-4CF5-BA8F-1731BA443B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13C7-383D-4CF5-BA8F-1731BA443B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2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49379-53C0-44D9-8B45-3E7E51DAB660}" type="slidenum">
              <a:rPr lang="es-NI"/>
              <a:pPr/>
              <a:t>29</a:t>
            </a:fld>
            <a:endParaRPr lang="es-NI"/>
          </a:p>
        </p:txBody>
      </p:sp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1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13C7-383D-4CF5-BA8F-1731BA443B6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0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13C7-383D-4CF5-BA8F-1731BA443B6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8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08CA-B04A-4A38-9253-8F5E71713B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3324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6593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9454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7046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12547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6501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34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401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137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441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84442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1548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6E76-9FC5-40B5-91DA-12BDC8D51E1A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516A-2D86-4677-A3D4-B7A5952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4000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200400" cy="31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I</a:t>
            </a:r>
            <a:r>
              <a:rPr lang="en-US" sz="2400" b="1" dirty="0" smtClean="0">
                <a:solidFill>
                  <a:schemeClr val="tx2"/>
                </a:solidFill>
              </a:rPr>
              <a:t>nstitute for </a:t>
            </a:r>
            <a:r>
              <a:rPr lang="en-US" sz="3200" b="1" dirty="0" smtClean="0">
                <a:solidFill>
                  <a:schemeClr val="tx2"/>
                </a:solidFill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</a:rPr>
              <a:t>evelopment, </a:t>
            </a:r>
            <a:r>
              <a:rPr lang="en-US" sz="3200" b="1" dirty="0" smtClean="0">
                <a:solidFill>
                  <a:schemeClr val="tx2"/>
                </a:solidFill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</a:rPr>
              <a:t>valuation,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ssistance and </a:t>
            </a:r>
            <a:r>
              <a:rPr lang="en-US" sz="3200" b="1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olutions</a:t>
            </a:r>
          </a:p>
          <a:p>
            <a:pPr algn="ctr"/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 smtClean="0">
                <a:solidFill>
                  <a:schemeClr val="tx2"/>
                </a:solidFill>
              </a:rPr>
              <a:t>I</a:t>
            </a:r>
            <a:r>
              <a:rPr lang="es-SV" sz="2400" b="1" dirty="0" smtClean="0">
                <a:solidFill>
                  <a:schemeClr val="tx2"/>
                </a:solidFill>
              </a:rPr>
              <a:t>nstituto para el </a:t>
            </a:r>
            <a:r>
              <a:rPr lang="es-SV" sz="3600" b="1" dirty="0" smtClean="0">
                <a:solidFill>
                  <a:schemeClr val="tx2"/>
                </a:solidFill>
              </a:rPr>
              <a:t>D</a:t>
            </a:r>
            <a:r>
              <a:rPr lang="es-SV" sz="2400" b="1" dirty="0" smtClean="0">
                <a:solidFill>
                  <a:schemeClr val="tx2"/>
                </a:solidFill>
              </a:rPr>
              <a:t>esarrollo, </a:t>
            </a:r>
            <a:r>
              <a:rPr lang="es-SV" sz="3600" b="1" dirty="0" smtClean="0">
                <a:solidFill>
                  <a:schemeClr val="tx2"/>
                </a:solidFill>
              </a:rPr>
              <a:t>E</a:t>
            </a:r>
            <a:r>
              <a:rPr lang="es-SV" sz="2400" b="1" dirty="0" smtClean="0">
                <a:solidFill>
                  <a:schemeClr val="tx2"/>
                </a:solidFill>
              </a:rPr>
              <a:t>valuación, </a:t>
            </a:r>
            <a:r>
              <a:rPr lang="es-SV" sz="3600" b="1" dirty="0" smtClean="0">
                <a:solidFill>
                  <a:schemeClr val="tx2"/>
                </a:solidFill>
              </a:rPr>
              <a:t>A</a:t>
            </a:r>
            <a:r>
              <a:rPr lang="es-SV" sz="2400" b="1" dirty="0" smtClean="0">
                <a:solidFill>
                  <a:schemeClr val="tx2"/>
                </a:solidFill>
              </a:rPr>
              <a:t>sesoría  y </a:t>
            </a:r>
            <a:r>
              <a:rPr lang="es-SV" sz="3600" b="1" dirty="0" smtClean="0">
                <a:solidFill>
                  <a:schemeClr val="tx2"/>
                </a:solidFill>
              </a:rPr>
              <a:t>S</a:t>
            </a:r>
            <a:r>
              <a:rPr lang="es-SV" sz="2400" b="1" dirty="0" smtClean="0">
                <a:solidFill>
                  <a:schemeClr val="tx2"/>
                </a:solidFill>
              </a:rPr>
              <a:t>oluciones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endParaRPr lang="en-US" sz="2700" dirty="0"/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solar assist the poor?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2"/>
              </a:buClr>
              <a:buSzPct val="85000"/>
              <a:buAutoNum type="arabicPeriod"/>
            </a:pPr>
            <a:r>
              <a:rPr lang="en-US" dirty="0" smtClean="0"/>
              <a:t>Benefits the family</a:t>
            </a:r>
          </a:p>
          <a:p>
            <a:pPr marL="880110" lvl="1" indent="-514350"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/>
              <a:t>No fumes from kerosene lanterns</a:t>
            </a:r>
          </a:p>
          <a:p>
            <a:pPr marL="880110" lvl="1" indent="-514350"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/>
              <a:t>Enables night studying</a:t>
            </a:r>
          </a:p>
          <a:p>
            <a:pPr marL="514350" indent="-514350">
              <a:buClr>
                <a:schemeClr val="tx2"/>
              </a:buClr>
              <a:buSzPct val="85000"/>
              <a:buAutoNum type="arabicPeriod"/>
            </a:pPr>
            <a:r>
              <a:rPr lang="en-US" dirty="0" smtClean="0"/>
              <a:t>Saves money</a:t>
            </a:r>
          </a:p>
          <a:p>
            <a:pPr marL="880110" lvl="1" indent="-514350"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/>
              <a:t>No batteries for flashlights or kerosene </a:t>
            </a:r>
          </a:p>
          <a:p>
            <a:pPr marL="514350" indent="-514350">
              <a:buClr>
                <a:schemeClr val="tx2"/>
              </a:buClr>
              <a:buSzPct val="85000"/>
              <a:buAutoNum type="arabicPeriod"/>
            </a:pPr>
            <a:r>
              <a:rPr lang="en-US" dirty="0" smtClean="0"/>
              <a:t>Helps women generate money in microenterprises in their homes</a:t>
            </a:r>
          </a:p>
          <a:p>
            <a:pPr marL="914400" lvl="1" indent="-514350"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lang="en-US" dirty="0" smtClean="0"/>
              <a:t>Businesses in home can stay open later</a:t>
            </a:r>
          </a:p>
          <a:p>
            <a:pPr marL="914400" lvl="1" indent="-514350">
              <a:buClr>
                <a:schemeClr val="tx1"/>
              </a:buClr>
              <a:buSzPct val="85000"/>
              <a:buFont typeface="Arial" pitchFamily="34" charset="0"/>
              <a:buChar char="•"/>
            </a:pPr>
            <a:r>
              <a:rPr lang="en-US" dirty="0" smtClean="0"/>
              <a:t>Electricity attracts neighbors without electricity to the home-based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97584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457200"/>
            <a:ext cx="2743200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NI" sz="2400" dirty="0" err="1" smtClean="0">
                <a:solidFill>
                  <a:schemeClr val="tx2"/>
                </a:solidFill>
              </a:rPr>
              <a:t>Women</a:t>
            </a:r>
            <a:r>
              <a:rPr lang="es-NI" sz="2400" dirty="0" smtClean="0">
                <a:solidFill>
                  <a:schemeClr val="tx2"/>
                </a:solidFill>
              </a:rPr>
              <a:t> are </a:t>
            </a:r>
            <a:r>
              <a:rPr lang="es-NI" sz="2400" dirty="0" err="1" smtClean="0">
                <a:solidFill>
                  <a:schemeClr val="tx2"/>
                </a:solidFill>
              </a:rPr>
              <a:t>being</a:t>
            </a:r>
            <a:r>
              <a:rPr lang="es-NI" sz="2400" dirty="0" smtClean="0">
                <a:solidFill>
                  <a:schemeClr val="tx2"/>
                </a:solidFill>
              </a:rPr>
              <a:t> </a:t>
            </a:r>
            <a:r>
              <a:rPr lang="es-NI" sz="2400" dirty="0" err="1" smtClean="0">
                <a:solidFill>
                  <a:schemeClr val="tx2"/>
                </a:solidFill>
              </a:rPr>
              <a:t>trained</a:t>
            </a:r>
            <a:r>
              <a:rPr lang="es-NI" sz="2400" dirty="0" smtClean="0">
                <a:solidFill>
                  <a:schemeClr val="tx2"/>
                </a:solidFill>
              </a:rPr>
              <a:t> </a:t>
            </a:r>
            <a:r>
              <a:rPr lang="es-NI" sz="2400" dirty="0" err="1" smtClean="0">
                <a:solidFill>
                  <a:schemeClr val="tx2"/>
                </a:solidFill>
              </a:rPr>
              <a:t>to</a:t>
            </a:r>
            <a:r>
              <a:rPr lang="es-NI" sz="2400" dirty="0" smtClean="0">
                <a:solidFill>
                  <a:schemeClr val="tx2"/>
                </a:solidFill>
              </a:rPr>
              <a:t> be </a:t>
            </a:r>
            <a:r>
              <a:rPr lang="es-NI" sz="2400" b="1" dirty="0" err="1" smtClean="0">
                <a:solidFill>
                  <a:schemeClr val="tx2"/>
                </a:solidFill>
              </a:rPr>
              <a:t>promoters</a:t>
            </a:r>
            <a:r>
              <a:rPr lang="es-NI" sz="2400" dirty="0" smtClean="0">
                <a:solidFill>
                  <a:schemeClr val="tx2"/>
                </a:solidFill>
              </a:rPr>
              <a:t> of </a:t>
            </a:r>
            <a:r>
              <a:rPr lang="es-NI" sz="2400" dirty="0" err="1" smtClean="0">
                <a:solidFill>
                  <a:schemeClr val="tx2"/>
                </a:solidFill>
              </a:rPr>
              <a:t>the</a:t>
            </a:r>
            <a:r>
              <a:rPr lang="es-NI" sz="2400" dirty="0" smtClean="0">
                <a:solidFill>
                  <a:schemeClr val="tx2"/>
                </a:solidFill>
              </a:rPr>
              <a:t> new </a:t>
            </a:r>
            <a:r>
              <a:rPr lang="es-NI" sz="2400" dirty="0" err="1" smtClean="0">
                <a:solidFill>
                  <a:schemeClr val="tx2"/>
                </a:solidFill>
              </a:rPr>
              <a:t>technologies</a:t>
            </a:r>
            <a:r>
              <a:rPr lang="es-NI" sz="2400" dirty="0" smtClean="0">
                <a:solidFill>
                  <a:schemeClr val="tx2"/>
                </a:solidFill>
              </a:rPr>
              <a:t> </a:t>
            </a:r>
          </a:p>
          <a:p>
            <a:endParaRPr lang="es-NI" sz="24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895600" cy="2647018"/>
          </a:xfrm>
          <a:prstGeom prst="rect">
            <a:avLst/>
          </a:prstGeom>
          <a:noFill/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52800" y="2971800"/>
            <a:ext cx="304800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NI" sz="2000" dirty="0" err="1" smtClean="0">
                <a:solidFill>
                  <a:schemeClr val="tx2"/>
                </a:solidFill>
              </a:rPr>
              <a:t>Start</a:t>
            </a:r>
            <a:r>
              <a:rPr lang="es-NI" sz="2000" dirty="0" smtClean="0">
                <a:solidFill>
                  <a:schemeClr val="tx2"/>
                </a:solidFill>
              </a:rPr>
              <a:t> </a:t>
            </a:r>
            <a:r>
              <a:rPr lang="es-NI" sz="2000" dirty="0" err="1" smtClean="0">
                <a:solidFill>
                  <a:schemeClr val="tx2"/>
                </a:solidFill>
              </a:rPr>
              <a:t>by</a:t>
            </a:r>
            <a:r>
              <a:rPr lang="es-NI" sz="2000" dirty="0" smtClean="0">
                <a:solidFill>
                  <a:schemeClr val="tx2"/>
                </a:solidFill>
              </a:rPr>
              <a:t> </a:t>
            </a:r>
            <a:r>
              <a:rPr lang="es-NI" sz="2000" b="1" dirty="0" err="1" smtClean="0">
                <a:solidFill>
                  <a:schemeClr val="tx2"/>
                </a:solidFill>
              </a:rPr>
              <a:t>selling</a:t>
            </a:r>
            <a:r>
              <a:rPr lang="es-NI" sz="2000" dirty="0" smtClean="0">
                <a:solidFill>
                  <a:schemeClr val="tx2"/>
                </a:solidFill>
              </a:rPr>
              <a:t> </a:t>
            </a:r>
            <a:r>
              <a:rPr lang="es-NI" sz="2000" dirty="0" err="1" smtClean="0">
                <a:solidFill>
                  <a:schemeClr val="tx2"/>
                </a:solidFill>
              </a:rPr>
              <a:t>small</a:t>
            </a:r>
            <a:r>
              <a:rPr lang="es-NI" sz="2000" dirty="0" smtClean="0">
                <a:solidFill>
                  <a:schemeClr val="tx2"/>
                </a:solidFill>
              </a:rPr>
              <a:t> solar </a:t>
            </a:r>
            <a:r>
              <a:rPr lang="es-NI" sz="2000" dirty="0" err="1" smtClean="0">
                <a:solidFill>
                  <a:schemeClr val="tx2"/>
                </a:solidFill>
              </a:rPr>
              <a:t>powered</a:t>
            </a:r>
            <a:r>
              <a:rPr lang="es-NI" sz="2000" dirty="0" smtClean="0">
                <a:solidFill>
                  <a:schemeClr val="tx2"/>
                </a:solidFill>
              </a:rPr>
              <a:t> </a:t>
            </a:r>
            <a:r>
              <a:rPr lang="es-NI" sz="2000" dirty="0" err="1" smtClean="0">
                <a:solidFill>
                  <a:schemeClr val="tx2"/>
                </a:solidFill>
              </a:rPr>
              <a:t>items</a:t>
            </a:r>
            <a:r>
              <a:rPr lang="es-NI" sz="2000" dirty="0" smtClean="0">
                <a:solidFill>
                  <a:schemeClr val="tx2"/>
                </a:solidFill>
              </a:rPr>
              <a:t>.</a:t>
            </a:r>
            <a:endParaRPr lang="es-NI" sz="20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4038600"/>
            <a:ext cx="2540000" cy="2398931"/>
            <a:chOff x="6400800" y="3581400"/>
            <a:chExt cx="2540000" cy="2398931"/>
          </a:xfrm>
        </p:grpSpPr>
        <p:sp>
          <p:nvSpPr>
            <p:cNvPr id="9" name="Rectangle 8"/>
            <p:cNvSpPr/>
            <p:nvPr/>
          </p:nvSpPr>
          <p:spPr>
            <a:xfrm>
              <a:off x="6400800" y="5334000"/>
              <a:ext cx="2514600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NI" dirty="0" err="1" smtClean="0">
                  <a:solidFill>
                    <a:schemeClr val="tx2"/>
                  </a:solidFill>
                </a:rPr>
                <a:t>Gooseneck</a:t>
              </a:r>
              <a:r>
                <a:rPr lang="es-NI" dirty="0" smtClean="0">
                  <a:solidFill>
                    <a:schemeClr val="tx2"/>
                  </a:solidFill>
                </a:rPr>
                <a:t> </a:t>
              </a:r>
              <a:r>
                <a:rPr lang="es-NI" dirty="0" err="1" smtClean="0">
                  <a:solidFill>
                    <a:schemeClr val="tx2"/>
                  </a:solidFill>
                </a:rPr>
                <a:t>lamp</a:t>
              </a:r>
              <a:r>
                <a:rPr lang="es-NI" dirty="0" smtClean="0">
                  <a:solidFill>
                    <a:schemeClr val="tx2"/>
                  </a:solidFill>
                </a:rPr>
                <a:t> </a:t>
              </a:r>
              <a:r>
                <a:rPr lang="es-NI" dirty="0" err="1" smtClean="0">
                  <a:solidFill>
                    <a:schemeClr val="tx2"/>
                  </a:solidFill>
                </a:rPr>
                <a:t>runs</a:t>
              </a:r>
              <a:r>
                <a:rPr lang="es-NI" dirty="0" smtClean="0">
                  <a:solidFill>
                    <a:schemeClr val="tx2"/>
                  </a:solidFill>
                </a:rPr>
                <a:t> </a:t>
              </a:r>
              <a:r>
                <a:rPr lang="es-NI" dirty="0" err="1" smtClean="0">
                  <a:solidFill>
                    <a:schemeClr val="tx2"/>
                  </a:solidFill>
                </a:rPr>
                <a:t>on</a:t>
              </a:r>
              <a:r>
                <a:rPr lang="es-NI" dirty="0" smtClean="0">
                  <a:solidFill>
                    <a:schemeClr val="tx2"/>
                  </a:solidFill>
                </a:rPr>
                <a:t> solar panel.</a:t>
              </a:r>
              <a:endParaRPr lang="es-NI" dirty="0">
                <a:solidFill>
                  <a:schemeClr val="tx2"/>
                </a:solidFill>
              </a:endParaRPr>
            </a:p>
          </p:txBody>
        </p:sp>
        <p:pic>
          <p:nvPicPr>
            <p:cNvPr id="2" name="Picture 2" descr="C:\Users\Marnie\AppData\Local\Temp\IMG_0095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581400"/>
              <a:ext cx="2387600" cy="1790700"/>
            </a:xfrm>
            <a:prstGeom prst="rect">
              <a:avLst/>
            </a:prstGeom>
            <a:noFill/>
            <a:effectLst>
              <a:outerShdw blurRad="292100" dist="50800" dir="5400000" algn="ctr" rotWithShape="0">
                <a:srgbClr val="000000">
                  <a:alpha val="65000"/>
                </a:srgbClr>
              </a:outerShdw>
            </a:effectLst>
          </p:spPr>
        </p:pic>
      </p:grpSp>
      <p:pic>
        <p:nvPicPr>
          <p:cNvPr id="10" name="Picture 2" descr="C:\Documents and Settings\Telma\Escritorio\Fotos\DSC0398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854950" cy="418420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28600" y="6019800"/>
            <a:ext cx="31242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NI" dirty="0" err="1" smtClean="0">
                <a:solidFill>
                  <a:schemeClr val="tx2"/>
                </a:solidFill>
              </a:rPr>
              <a:t>Even</a:t>
            </a:r>
            <a:r>
              <a:rPr lang="es-NI" dirty="0" smtClean="0">
                <a:solidFill>
                  <a:schemeClr val="tx2"/>
                </a:solidFill>
              </a:rPr>
              <a:t> </a:t>
            </a:r>
            <a:r>
              <a:rPr lang="es-NI" dirty="0" err="1" smtClean="0">
                <a:solidFill>
                  <a:schemeClr val="tx2"/>
                </a:solidFill>
              </a:rPr>
              <a:t>children</a:t>
            </a:r>
            <a:r>
              <a:rPr lang="es-NI" dirty="0" smtClean="0">
                <a:solidFill>
                  <a:schemeClr val="tx2"/>
                </a:solidFill>
              </a:rPr>
              <a:t> </a:t>
            </a:r>
            <a:r>
              <a:rPr lang="es-NI" dirty="0" err="1" smtClean="0">
                <a:solidFill>
                  <a:schemeClr val="tx2"/>
                </a:solidFill>
              </a:rPr>
              <a:t>learn</a:t>
            </a:r>
            <a:r>
              <a:rPr lang="es-NI" dirty="0" smtClean="0">
                <a:solidFill>
                  <a:schemeClr val="tx2"/>
                </a:solidFill>
              </a:rPr>
              <a:t> </a:t>
            </a:r>
            <a:r>
              <a:rPr lang="es-NI" dirty="0" err="1" smtClean="0">
                <a:solidFill>
                  <a:schemeClr val="tx2"/>
                </a:solidFill>
              </a:rPr>
              <a:t>how</a:t>
            </a:r>
            <a:r>
              <a:rPr lang="es-NI" dirty="0" smtClean="0">
                <a:solidFill>
                  <a:schemeClr val="tx2"/>
                </a:solidFill>
              </a:rPr>
              <a:t> </a:t>
            </a:r>
            <a:r>
              <a:rPr lang="es-NI" dirty="0" err="1" smtClean="0">
                <a:solidFill>
                  <a:schemeClr val="tx2"/>
                </a:solidFill>
              </a:rPr>
              <a:t>useful</a:t>
            </a:r>
            <a:r>
              <a:rPr lang="es-NI" dirty="0" smtClean="0">
                <a:solidFill>
                  <a:schemeClr val="tx2"/>
                </a:solidFill>
              </a:rPr>
              <a:t> solar </a:t>
            </a:r>
            <a:r>
              <a:rPr lang="es-NI" dirty="0" err="1" smtClean="0">
                <a:solidFill>
                  <a:schemeClr val="tx2"/>
                </a:solidFill>
              </a:rPr>
              <a:t>power</a:t>
            </a:r>
            <a:r>
              <a:rPr lang="es-NI" dirty="0" smtClean="0">
                <a:solidFill>
                  <a:schemeClr val="tx2"/>
                </a:solidFill>
              </a:rPr>
              <a:t> </a:t>
            </a:r>
            <a:r>
              <a:rPr lang="es-NI" dirty="0" err="1" smtClean="0">
                <a:solidFill>
                  <a:schemeClr val="tx2"/>
                </a:solidFill>
              </a:rPr>
              <a:t>is</a:t>
            </a:r>
            <a:r>
              <a:rPr lang="es-NI" dirty="0" smtClean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00400" y="4648200"/>
            <a:ext cx="3200401" cy="1593691"/>
            <a:chOff x="3200400" y="4648200"/>
            <a:chExt cx="3200401" cy="1593691"/>
          </a:xfrm>
        </p:grpSpPr>
        <p:pic>
          <p:nvPicPr>
            <p:cNvPr id="12" name="Picture 5" descr="C:\Documents and Settings\Telma\Escritorio\Fotos\Nic Consejo Cons 11-09 108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257800"/>
              <a:ext cx="2287411" cy="984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50800" dir="5400000" algn="ctr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3200400" y="4648200"/>
              <a:ext cx="3200401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tx2"/>
                  </a:solidFill>
                </a:rPr>
                <a:t>Flashlights</a:t>
              </a:r>
              <a:r>
                <a:rPr lang="es-ES" dirty="0" smtClean="0">
                  <a:solidFill>
                    <a:schemeClr val="tx2"/>
                  </a:solidFill>
                </a:rPr>
                <a:t> are </a:t>
              </a:r>
              <a:r>
                <a:rPr lang="es-ES" dirty="0" err="1" smtClean="0">
                  <a:solidFill>
                    <a:schemeClr val="tx2"/>
                  </a:solidFill>
                </a:rPr>
                <a:t>either</a:t>
              </a:r>
              <a:endParaRPr lang="es-ES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s-ES" dirty="0" smtClean="0">
                  <a:solidFill>
                    <a:schemeClr val="tx2"/>
                  </a:solidFill>
                </a:rPr>
                <a:t> solar </a:t>
              </a:r>
              <a:r>
                <a:rPr lang="es-ES" dirty="0" err="1" smtClean="0">
                  <a:solidFill>
                    <a:schemeClr val="tx2"/>
                  </a:solidFill>
                </a:rPr>
                <a:t>powered</a:t>
              </a:r>
              <a:r>
                <a:rPr lang="es-ES" dirty="0" smtClean="0">
                  <a:solidFill>
                    <a:schemeClr val="tx2"/>
                  </a:solidFill>
                </a:rPr>
                <a:t> </a:t>
              </a:r>
              <a:r>
                <a:rPr lang="es-ES" dirty="0" err="1" smtClean="0">
                  <a:solidFill>
                    <a:schemeClr val="tx2"/>
                  </a:solidFill>
                </a:rPr>
                <a:t>or</a:t>
              </a:r>
              <a:r>
                <a:rPr lang="es-ES" dirty="0" smtClean="0">
                  <a:solidFill>
                    <a:schemeClr val="tx2"/>
                  </a:solidFill>
                </a:rPr>
                <a:t> </a:t>
              </a:r>
              <a:r>
                <a:rPr lang="es-ES" dirty="0" err="1" smtClean="0">
                  <a:solidFill>
                    <a:schemeClr val="tx2"/>
                  </a:solidFill>
                </a:rPr>
                <a:t>hand</a:t>
              </a:r>
              <a:r>
                <a:rPr lang="es-ES" dirty="0" smtClean="0">
                  <a:solidFill>
                    <a:schemeClr val="tx2"/>
                  </a:solidFill>
                </a:rPr>
                <a:t> </a:t>
              </a:r>
              <a:r>
                <a:rPr lang="es-ES" dirty="0" err="1" smtClean="0">
                  <a:solidFill>
                    <a:schemeClr val="tx2"/>
                  </a:solidFill>
                </a:rPr>
                <a:t>cranked</a:t>
              </a:r>
              <a:endParaRPr lang="es-ES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lma\Escritorio\Fotos\Nic Consejo Cons 11-09 1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86622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3" descr="G:\Nic Consejo Cons 11-09 0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2461424" cy="4265056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2" descr="G:\Nic Consejo Cons 11-09 2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106738" cy="233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00" y="5562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err="1" smtClean="0">
                <a:solidFill>
                  <a:schemeClr val="tx2"/>
                </a:solidFill>
              </a:rPr>
              <a:t>Women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earn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income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dirty="0" smtClean="0">
                <a:solidFill>
                  <a:schemeClr val="tx2"/>
                </a:solidFill>
              </a:rPr>
              <a:t>as </a:t>
            </a:r>
            <a:r>
              <a:rPr lang="es-ES" sz="2000" dirty="0" err="1" smtClean="0">
                <a:solidFill>
                  <a:schemeClr val="tx2"/>
                </a:solidFill>
              </a:rPr>
              <a:t>they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sell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to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their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neighbors</a:t>
            </a:r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" sz="2000" dirty="0" smtClean="0">
                <a:solidFill>
                  <a:schemeClr val="tx2"/>
                </a:solidFill>
              </a:rPr>
              <a:t>and </a:t>
            </a:r>
            <a:r>
              <a:rPr lang="es-ES" sz="2000" dirty="0" err="1" smtClean="0">
                <a:solidFill>
                  <a:schemeClr val="tx2"/>
                </a:solidFill>
              </a:rPr>
              <a:t>educate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about</a:t>
            </a:r>
            <a:r>
              <a:rPr lang="es-ES" sz="2000" dirty="0" smtClean="0">
                <a:solidFill>
                  <a:schemeClr val="tx2"/>
                </a:solidFill>
              </a:rPr>
              <a:t> solar </a:t>
            </a:r>
            <a:r>
              <a:rPr lang="es-ES" sz="2000" dirty="0" err="1" smtClean="0">
                <a:solidFill>
                  <a:schemeClr val="tx2"/>
                </a:solidFill>
              </a:rPr>
              <a:t>power</a:t>
            </a:r>
            <a:r>
              <a:rPr lang="es-ES" sz="2000" dirty="0" smtClean="0">
                <a:solidFill>
                  <a:schemeClr val="tx2"/>
                </a:solidFill>
              </a:rPr>
              <a:t> &amp; </a:t>
            </a:r>
            <a:r>
              <a:rPr lang="es-ES" sz="2000" dirty="0" err="1" smtClean="0">
                <a:solidFill>
                  <a:schemeClr val="tx2"/>
                </a:solidFill>
              </a:rPr>
              <a:t>other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energy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alternatives</a:t>
            </a:r>
            <a:r>
              <a:rPr lang="es-ES" sz="2000" dirty="0" smtClean="0">
                <a:solidFill>
                  <a:schemeClr val="tx2"/>
                </a:solidFill>
              </a:rPr>
              <a:t>.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Solar powered radio: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now sold at Radio Shack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Solar lanterns help in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TecAp</a:t>
            </a:r>
            <a:r>
              <a:rPr lang="en-US" dirty="0" smtClean="0"/>
              <a:t> provided solar powered lanterns to 44 families that were living in temporary shelters</a:t>
            </a:r>
          </a:p>
        </p:txBody>
      </p:sp>
      <p:pic>
        <p:nvPicPr>
          <p:cNvPr id="31745" name="Picture 1" descr="C:\Users\Marnie\AppData\Local\Temp\IMG_01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48768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289560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Families had to move from their homes due an earthquake tremor.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They were members of a coffee coop that </a:t>
            </a:r>
            <a:r>
              <a:rPr lang="en-US" sz="2000" b="1" dirty="0" smtClean="0">
                <a:solidFill>
                  <a:schemeClr val="tx2"/>
                </a:solidFill>
              </a:rPr>
              <a:t>reached out to </a:t>
            </a:r>
            <a:r>
              <a:rPr lang="en-US" sz="2000" b="1" dirty="0" err="1" smtClean="0">
                <a:solidFill>
                  <a:schemeClr val="tx2"/>
                </a:solidFill>
              </a:rPr>
              <a:t>TecAp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to assist with solar because it was far from electric lines.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313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TecAp is successful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3886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In 2010, UCPCO (an organic coffee cooperative) made long term loans to 50 of their members.</a:t>
            </a:r>
          </a:p>
          <a:p>
            <a:pPr algn="ctr">
              <a:buNone/>
            </a:pPr>
            <a:r>
              <a:rPr lang="en-US" sz="2800" b="1" dirty="0" smtClean="0"/>
              <a:t>50 systems were installed on rooftops in July 2010.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dirty="0" smtClean="0"/>
              <a:t>The loans allowed low-income farmers to afford solar panels.</a:t>
            </a:r>
          </a:p>
          <a:p>
            <a:pPr algn="ctr">
              <a:buNone/>
            </a:pPr>
            <a:r>
              <a:rPr lang="en-US" sz="2800" dirty="0" smtClean="0"/>
              <a:t>For the </a:t>
            </a:r>
            <a:r>
              <a:rPr lang="en-US" sz="2800" b="1" dirty="0" smtClean="0"/>
              <a:t>first time, </a:t>
            </a:r>
            <a:r>
              <a:rPr lang="en-US" sz="2800" dirty="0" smtClean="0"/>
              <a:t>these </a:t>
            </a:r>
            <a:r>
              <a:rPr lang="en-US" sz="2800" b="1" dirty="0" smtClean="0"/>
              <a:t>50 farm families </a:t>
            </a:r>
            <a:r>
              <a:rPr lang="en-US" sz="2800" dirty="0" smtClean="0"/>
              <a:t>now have electricity in their homes.</a:t>
            </a:r>
            <a:endParaRPr lang="en-US" sz="2800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Throughout 2010</a:t>
            </a:r>
            <a:r>
              <a:rPr lang="en-US" dirty="0" smtClean="0"/>
              <a:t>:</a:t>
            </a:r>
          </a:p>
          <a:p>
            <a:r>
              <a:rPr lang="en-US" dirty="0" smtClean="0"/>
              <a:t>IDEAS worked with Root Capital to consider coffee coops’ request for 3-5 year loans</a:t>
            </a:r>
          </a:p>
          <a:p>
            <a:r>
              <a:rPr lang="en-US" dirty="0" err="1" smtClean="0"/>
              <a:t>TecAp</a:t>
            </a:r>
            <a:r>
              <a:rPr lang="en-US" dirty="0" smtClean="0"/>
              <a:t> convinced UCPCO coop board of the need for solar energy</a:t>
            </a:r>
          </a:p>
          <a:p>
            <a:pPr lvl="1"/>
            <a:r>
              <a:rPr lang="en-US" dirty="0" smtClean="0"/>
              <a:t>Developed interview questionnaire</a:t>
            </a:r>
          </a:p>
          <a:p>
            <a:pPr lvl="1"/>
            <a:r>
              <a:rPr lang="en-US" dirty="0" smtClean="0"/>
              <a:t>Oriented promoters</a:t>
            </a:r>
          </a:p>
          <a:p>
            <a:pPr lvl="1"/>
            <a:r>
              <a:rPr lang="en-US" dirty="0" smtClean="0"/>
              <a:t>Tabulated results of interviews</a:t>
            </a:r>
          </a:p>
          <a:p>
            <a:pPr lvl="1">
              <a:buNone/>
            </a:pPr>
            <a:r>
              <a:rPr lang="en-US" b="1" dirty="0" smtClean="0"/>
              <a:t>RC lent $22,000 for 3 years to UCPCO, who then lent to the families who were members of the coop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048000"/>
            <a:ext cx="5105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One 15 year old gave up her </a:t>
            </a:r>
            <a:r>
              <a:rPr lang="en-US" sz="2800" b="1" dirty="0" err="1" smtClean="0"/>
              <a:t>Quinceañera</a:t>
            </a:r>
            <a:r>
              <a:rPr lang="en-US" sz="2800" b="1" dirty="0" smtClean="0"/>
              <a:t> party so that her parents could buy a solar system.</a:t>
            </a:r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She wanted to give she and her mom the ability to study by </a:t>
            </a:r>
            <a:r>
              <a:rPr lang="en-US" sz="2000" b="1" dirty="0" smtClean="0"/>
              <a:t>electricity</a:t>
            </a:r>
            <a:r>
              <a:rPr lang="en-US" sz="2000" dirty="0" smtClean="0"/>
              <a:t> to avoid the polluting fumes of the kerosene lantern.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3163661" cy="4762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286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Isidro Antonio </a:t>
            </a:r>
            <a:r>
              <a:rPr lang="en-US" b="1" dirty="0" err="1" smtClean="0"/>
              <a:t>González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cap="small" dirty="0" smtClean="0"/>
              <a:t>The 20 de </a:t>
            </a:r>
            <a:r>
              <a:rPr lang="en-US" sz="2200" cap="small" dirty="0" err="1" smtClean="0"/>
              <a:t>Abril</a:t>
            </a:r>
            <a:r>
              <a:rPr lang="en-US" sz="2200" cap="small" dirty="0" smtClean="0"/>
              <a:t> Services Cooperative, R.L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Cooperative member since </a:t>
            </a:r>
            <a:r>
              <a:rPr lang="en-US" b="1" dirty="0" smtClean="0"/>
              <a:t>2003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Latest loan was approximately </a:t>
            </a:r>
            <a:r>
              <a:rPr lang="en-US" b="1" dirty="0" smtClean="0"/>
              <a:t>$610 </a:t>
            </a:r>
            <a:r>
              <a:rPr lang="en-US" dirty="0" smtClean="0"/>
              <a:t>– used to purchase a </a:t>
            </a:r>
            <a:r>
              <a:rPr lang="en-US" sz="3300" dirty="0" smtClean="0"/>
              <a:t>50 watt solar panel</a:t>
            </a:r>
            <a:r>
              <a:rPr lang="en-US" dirty="0" smtClean="0"/>
              <a:t> to </a:t>
            </a:r>
            <a:r>
              <a:rPr lang="en-US" b="1" dirty="0" smtClean="0"/>
              <a:t>improve his family’s quality of life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5" name="Picture 3" descr="Nellys 16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295650" cy="37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llys 16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295650" cy="37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19050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With the support of the coop, he has been able to improve his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home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agricultural production</a:t>
            </a:r>
            <a:r>
              <a:rPr lang="en-US" sz="3200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and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family’s standard of living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Isidro Antonio </a:t>
            </a:r>
            <a:r>
              <a:rPr lang="en-US" b="1" dirty="0" err="1" smtClean="0"/>
              <a:t>González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cap="small" dirty="0" smtClean="0"/>
              <a:t>The 20 de </a:t>
            </a:r>
            <a:r>
              <a:rPr lang="en-US" sz="2200" cap="small" dirty="0" err="1" smtClean="0"/>
              <a:t>Abril</a:t>
            </a:r>
            <a:r>
              <a:rPr lang="en-US" sz="2200" cap="small" dirty="0" smtClean="0"/>
              <a:t> Services Cooperative, R.L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752600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Member of coop since 2003: has received 19 loans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Loans help increase Santiago’s working capital and improve his family’s life</a:t>
            </a:r>
          </a:p>
          <a:p>
            <a:endParaRPr lang="en-US" sz="2400" dirty="0"/>
          </a:p>
        </p:txBody>
      </p:sp>
      <p:pic>
        <p:nvPicPr>
          <p:cNvPr id="4098" name="Picture 2" descr="Nellys 08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8417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4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Santiago Herrera Troche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20 de </a:t>
            </a:r>
            <a:r>
              <a:rPr kumimoji="0" lang="en-US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Abril</a:t>
            </a:r>
            <a:r>
              <a:rPr kumimoji="0" lang="en-US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Services Cooperative, R.L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IDEAS?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873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NI" sz="2800" dirty="0" smtClean="0">
                <a:solidFill>
                  <a:schemeClr val="tx2"/>
                </a:solidFill>
              </a:rPr>
              <a:t>A Georgia </a:t>
            </a:r>
            <a:r>
              <a:rPr lang="es-NI" sz="3200" b="1" dirty="0" smtClean="0">
                <a:solidFill>
                  <a:schemeClr val="tx2"/>
                </a:solidFill>
              </a:rPr>
              <a:t>non-</a:t>
            </a:r>
            <a:r>
              <a:rPr lang="es-NI" sz="3200" b="1" dirty="0" err="1" smtClean="0">
                <a:solidFill>
                  <a:schemeClr val="tx2"/>
                </a:solidFill>
              </a:rPr>
              <a:t>profit</a:t>
            </a:r>
            <a:endParaRPr lang="es-NI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s-NI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NI" sz="2800" dirty="0" smtClean="0">
                <a:solidFill>
                  <a:schemeClr val="tx2"/>
                </a:solidFill>
              </a:rPr>
              <a:t>Has </a:t>
            </a:r>
            <a:r>
              <a:rPr lang="es-NI" sz="2800" dirty="0" err="1" smtClean="0">
                <a:solidFill>
                  <a:schemeClr val="tx2"/>
                </a:solidFill>
              </a:rPr>
              <a:t>worked</a:t>
            </a:r>
            <a:r>
              <a:rPr lang="es-NI" sz="2800" dirty="0" smtClean="0">
                <a:solidFill>
                  <a:schemeClr val="tx2"/>
                </a:solidFill>
              </a:rPr>
              <a:t> in </a:t>
            </a:r>
            <a:r>
              <a:rPr lang="es-NI" sz="2800" dirty="0" err="1" smtClean="0">
                <a:solidFill>
                  <a:schemeClr val="tx2"/>
                </a:solidFill>
              </a:rPr>
              <a:t>community</a:t>
            </a:r>
            <a:r>
              <a:rPr lang="es-NI" sz="2800" dirty="0" smtClean="0">
                <a:solidFill>
                  <a:schemeClr val="tx2"/>
                </a:solidFill>
              </a:rPr>
              <a:t> </a:t>
            </a:r>
            <a:r>
              <a:rPr lang="es-NI" sz="2800" dirty="0" err="1" smtClean="0">
                <a:solidFill>
                  <a:schemeClr val="tx2"/>
                </a:solidFill>
              </a:rPr>
              <a:t>economic</a:t>
            </a:r>
            <a:r>
              <a:rPr lang="es-NI" sz="2800" dirty="0" smtClean="0">
                <a:solidFill>
                  <a:schemeClr val="tx2"/>
                </a:solidFill>
              </a:rPr>
              <a:t> </a:t>
            </a:r>
            <a:r>
              <a:rPr lang="es-NI" sz="2800" dirty="0" err="1" smtClean="0">
                <a:solidFill>
                  <a:schemeClr val="tx2"/>
                </a:solidFill>
              </a:rPr>
              <a:t>development</a:t>
            </a:r>
            <a:r>
              <a:rPr lang="es-NI" sz="2800" dirty="0" smtClean="0">
                <a:solidFill>
                  <a:schemeClr val="tx2"/>
                </a:solidFill>
              </a:rPr>
              <a:t> in </a:t>
            </a:r>
            <a:r>
              <a:rPr lang="es-NI" sz="2800" b="1" dirty="0" smtClean="0">
                <a:solidFill>
                  <a:schemeClr val="tx2"/>
                </a:solidFill>
              </a:rPr>
              <a:t>4 </a:t>
            </a:r>
            <a:r>
              <a:rPr lang="es-NI" sz="2800" b="1" dirty="0" err="1" smtClean="0">
                <a:solidFill>
                  <a:schemeClr val="tx2"/>
                </a:solidFill>
              </a:rPr>
              <a:t>different</a:t>
            </a:r>
            <a:r>
              <a:rPr lang="es-NI" sz="2800" b="1" dirty="0" smtClean="0">
                <a:solidFill>
                  <a:schemeClr val="tx2"/>
                </a:solidFill>
              </a:rPr>
              <a:t> </a:t>
            </a:r>
            <a:r>
              <a:rPr lang="es-NI" sz="2800" b="1" dirty="0" err="1" smtClean="0">
                <a:solidFill>
                  <a:schemeClr val="tx2"/>
                </a:solidFill>
              </a:rPr>
              <a:t>continents</a:t>
            </a:r>
            <a:r>
              <a:rPr lang="es-NI" sz="2800" b="1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</a:pPr>
            <a:r>
              <a:rPr lang="es-NI" sz="2800" dirty="0" err="1" smtClean="0">
                <a:solidFill>
                  <a:schemeClr val="tx2"/>
                </a:solidFill>
              </a:rPr>
              <a:t>for</a:t>
            </a:r>
            <a:r>
              <a:rPr lang="es-NI" sz="2800" dirty="0" smtClean="0">
                <a:solidFill>
                  <a:schemeClr val="tx2"/>
                </a:solidFill>
              </a:rPr>
              <a:t> </a:t>
            </a:r>
            <a:r>
              <a:rPr lang="es-NI" sz="2800" b="1" dirty="0" smtClean="0">
                <a:solidFill>
                  <a:schemeClr val="tx2"/>
                </a:solidFill>
              </a:rPr>
              <a:t>35 </a:t>
            </a:r>
            <a:r>
              <a:rPr lang="es-NI" sz="2800" b="1" dirty="0" err="1" smtClean="0">
                <a:solidFill>
                  <a:schemeClr val="tx2"/>
                </a:solidFill>
              </a:rPr>
              <a:t>years</a:t>
            </a:r>
            <a:r>
              <a:rPr lang="es-NI" sz="2800" dirty="0" smtClean="0">
                <a:solidFill>
                  <a:schemeClr val="tx2"/>
                </a:solidFill>
              </a:rPr>
              <a:t>.</a:t>
            </a:r>
          </a:p>
          <a:p>
            <a:pPr algn="ctr">
              <a:buNone/>
            </a:pPr>
            <a:endParaRPr lang="es-NI" sz="2800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NI" sz="2800" dirty="0" err="1" smtClean="0">
                <a:solidFill>
                  <a:schemeClr val="tx2"/>
                </a:solidFill>
              </a:rPr>
              <a:t>Assists</a:t>
            </a:r>
            <a:r>
              <a:rPr lang="es-NI" sz="2800" dirty="0" smtClean="0">
                <a:solidFill>
                  <a:schemeClr val="tx2"/>
                </a:solidFill>
              </a:rPr>
              <a:t> </a:t>
            </a:r>
            <a:r>
              <a:rPr lang="es-NI" sz="2800" dirty="0" err="1" smtClean="0">
                <a:solidFill>
                  <a:schemeClr val="tx2"/>
                </a:solidFill>
              </a:rPr>
              <a:t>national</a:t>
            </a:r>
            <a:r>
              <a:rPr lang="es-NI" sz="2800" dirty="0" smtClean="0">
                <a:solidFill>
                  <a:schemeClr val="tx2"/>
                </a:solidFill>
              </a:rPr>
              <a:t> </a:t>
            </a:r>
            <a:r>
              <a:rPr lang="es-NI" sz="2800" dirty="0" err="1" smtClean="0">
                <a:solidFill>
                  <a:schemeClr val="tx2"/>
                </a:solidFill>
              </a:rPr>
              <a:t>organizations</a:t>
            </a:r>
            <a:r>
              <a:rPr lang="es-NI" sz="2800" dirty="0" smtClean="0">
                <a:solidFill>
                  <a:schemeClr val="tx2"/>
                </a:solidFill>
              </a:rPr>
              <a:t>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NI" sz="2800" b="1" dirty="0" err="1" smtClean="0">
                <a:solidFill>
                  <a:schemeClr val="tx2"/>
                </a:solidFill>
              </a:rPr>
              <a:t>microfinance</a:t>
            </a:r>
            <a:r>
              <a:rPr lang="es-NI" sz="2800" dirty="0" smtClean="0">
                <a:solidFill>
                  <a:schemeClr val="tx2"/>
                </a:solidFill>
              </a:rPr>
              <a:t>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NI" sz="2800" b="1" dirty="0" err="1" smtClean="0">
                <a:solidFill>
                  <a:schemeClr val="tx2"/>
                </a:solidFill>
              </a:rPr>
              <a:t>microenterprise</a:t>
            </a:r>
            <a:r>
              <a:rPr lang="es-NI" sz="2800" b="1" dirty="0" smtClean="0">
                <a:solidFill>
                  <a:schemeClr val="tx2"/>
                </a:solidFill>
              </a:rPr>
              <a:t> </a:t>
            </a:r>
            <a:r>
              <a:rPr lang="es-NI" sz="2800" b="1" dirty="0" err="1" smtClean="0">
                <a:solidFill>
                  <a:schemeClr val="tx2"/>
                </a:solidFill>
              </a:rPr>
              <a:t>development</a:t>
            </a:r>
            <a:r>
              <a:rPr lang="es-NI" sz="2800" b="1" dirty="0" smtClean="0">
                <a:solidFill>
                  <a:schemeClr val="tx2"/>
                </a:solidFill>
              </a:rPr>
              <a:t> </a:t>
            </a:r>
            <a:r>
              <a:rPr lang="es-NI" sz="2800" dirty="0" smtClean="0">
                <a:solidFill>
                  <a:schemeClr val="tx2"/>
                </a:solidFill>
              </a:rPr>
              <a:t>&amp;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NI" sz="2800" b="1" dirty="0" smtClean="0">
                <a:solidFill>
                  <a:schemeClr val="tx2"/>
                </a:solidFill>
              </a:rPr>
              <a:t>microfranchising</a:t>
            </a:r>
            <a:r>
              <a:rPr lang="es-NI" sz="3600" dirty="0" smtClean="0">
                <a:solidFill>
                  <a:schemeClr val="tx2"/>
                </a:solidFill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endParaRPr lang="es-NI" dirty="0" smtClean="0"/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57800"/>
            <a:ext cx="44958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dirty="0" smtClean="0"/>
              <a:t>Santiago's dream is that his children follow in his footsteps in </a:t>
            </a:r>
            <a:r>
              <a:rPr lang="en-US" sz="1600" b="1" dirty="0" smtClean="0"/>
              <a:t>associating themselves with the cooperative</a:t>
            </a:r>
            <a:r>
              <a:rPr lang="en-US" sz="1600" dirty="0" smtClean="0"/>
              <a:t>, </a:t>
            </a:r>
            <a:r>
              <a:rPr lang="en-US" sz="1600" b="1" dirty="0" smtClean="0"/>
              <a:t>saving</a:t>
            </a:r>
            <a:r>
              <a:rPr lang="en-US" sz="1600" dirty="0" smtClean="0"/>
              <a:t>, and </a:t>
            </a:r>
            <a:r>
              <a:rPr lang="en-US" sz="1600" b="1" dirty="0" smtClean="0"/>
              <a:t>working hard </a:t>
            </a:r>
            <a:r>
              <a:rPr lang="en-US" sz="1600" dirty="0" smtClean="0"/>
              <a:t>so that they have something to fall back on.</a:t>
            </a:r>
          </a:p>
          <a:p>
            <a:endParaRPr lang="en-US" sz="1400" dirty="0"/>
          </a:p>
        </p:txBody>
      </p:sp>
      <p:pic>
        <p:nvPicPr>
          <p:cNvPr id="4098" name="Picture 2" descr="Nellys 08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15423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Nellys 14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3027275" cy="1905000"/>
          </a:xfrm>
          <a:prstGeom prst="rect">
            <a:avLst/>
          </a:prstGeom>
          <a:noFill/>
          <a:ln w="28575">
            <a:solidFill>
              <a:srgbClr val="CCCCFF"/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4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Santiago Herrera Troche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20 de </a:t>
            </a:r>
            <a:r>
              <a:rPr kumimoji="0" lang="en-US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Abril</a:t>
            </a:r>
            <a:r>
              <a:rPr kumimoji="0" lang="en-US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Services Cooperative, R.L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82880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“"My house is better; I’ve plastered it, improved the ceiling, and I even have electricity with the solar panel loan they gave me at the cooperative.  I never thought that my house would have light and we could watch TV.“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			-Santiago </a:t>
            </a: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Projects…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905000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TecAP</a:t>
            </a:r>
            <a:r>
              <a:rPr lang="en-US" sz="2800" dirty="0" smtClean="0">
                <a:solidFill>
                  <a:schemeClr val="tx2"/>
                </a:solidFill>
              </a:rPr>
              <a:t> assisted PRODECOOP to receive and tabulate applications for </a:t>
            </a:r>
            <a:r>
              <a:rPr lang="en-US" sz="2800" b="1" dirty="0" smtClean="0">
                <a:solidFill>
                  <a:schemeClr val="tx2"/>
                </a:solidFill>
              </a:rPr>
              <a:t>99 systems</a:t>
            </a:r>
          </a:p>
          <a:p>
            <a:pPr algn="ctr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 smaller coop is looking to work with PRODECOOP to provide </a:t>
            </a:r>
            <a:r>
              <a:rPr lang="en-US" sz="2800" b="1" dirty="0" smtClean="0">
                <a:solidFill>
                  <a:schemeClr val="tx2"/>
                </a:solidFill>
              </a:rPr>
              <a:t>40 members </a:t>
            </a:r>
            <a:r>
              <a:rPr lang="en-US" sz="2800" dirty="0" smtClean="0">
                <a:solidFill>
                  <a:schemeClr val="tx2"/>
                </a:solidFill>
              </a:rPr>
              <a:t>with solar electricity</a:t>
            </a:r>
          </a:p>
          <a:p>
            <a:pPr algn="ctr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TecAp now working 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67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000" dirty="0" smtClean="0"/>
          </a:p>
          <a:p>
            <a:pPr lvl="1" algn="ctr">
              <a:buNone/>
            </a:pPr>
            <a:r>
              <a:rPr lang="en-US" sz="3600" dirty="0" smtClean="0"/>
              <a:t>Building relationships with other lenders to get more lenders for solar panels</a:t>
            </a:r>
          </a:p>
          <a:p>
            <a:pPr lvl="1" algn="ctr">
              <a:buNone/>
            </a:pPr>
            <a:endParaRPr lang="en-US" sz="3600" dirty="0" smtClean="0"/>
          </a:p>
          <a:p>
            <a:pPr lvl="1" algn="ctr">
              <a:buNone/>
            </a:pPr>
            <a:r>
              <a:rPr lang="en-US" sz="3600" dirty="0" smtClean="0"/>
              <a:t>Seeking donations to recruit and train local women to promote solar energy in communities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838941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Panels installed  </a:t>
            </a:r>
            <a:br>
              <a:rPr lang="en-US" dirty="0" smtClean="0"/>
            </a:br>
            <a:r>
              <a:rPr lang="en-US" dirty="0" smtClean="0"/>
              <a:t>on Rural Homes</a:t>
            </a:r>
            <a:endParaRPr lang="en-US" dirty="0"/>
          </a:p>
        </p:txBody>
      </p:sp>
      <p:pic>
        <p:nvPicPr>
          <p:cNvPr id="5" name="Picture 11" descr="G:\Nic Consejo Cons 11-09 1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05200" cy="467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G:\Nic Consejo Cons 11-09 4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3" descr="C:\Documents and Settings\Telma\Escritorio\Fotos\Nic Consejo Cons 11-09 4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4321864"/>
            <a:ext cx="3200400" cy="229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5638800" y="19812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44958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Nic Consejo Cons 11-09 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8686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5" descr="G:\Nic Consejo Cons 11-09 2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035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9" descr="G:\Nic Consejo Cons 11-09 39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19891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05000" y="6096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Small </a:t>
            </a:r>
            <a:r>
              <a:rPr lang="es-ES" sz="2000" dirty="0" err="1" smtClean="0">
                <a:solidFill>
                  <a:schemeClr val="tx2"/>
                </a:solidFill>
              </a:rPr>
              <a:t>photovoltaic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system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for</a:t>
            </a:r>
            <a:r>
              <a:rPr lang="es-ES" sz="2000" dirty="0" smtClean="0">
                <a:solidFill>
                  <a:schemeClr val="tx2"/>
                </a:solidFill>
              </a:rPr>
              <a:t> a </a:t>
            </a:r>
            <a:r>
              <a:rPr lang="es-ES" sz="2000" dirty="0" err="1" smtClean="0">
                <a:solidFill>
                  <a:schemeClr val="tx2"/>
                </a:solidFill>
              </a:rPr>
              <a:t>house</a:t>
            </a:r>
            <a:r>
              <a:rPr lang="es-ES" sz="2000" dirty="0" smtClean="0">
                <a:solidFill>
                  <a:schemeClr val="tx2"/>
                </a:solidFill>
              </a:rPr>
              <a:t> of 85 watts </a:t>
            </a:r>
            <a:r>
              <a:rPr lang="es-ES" sz="2000" dirty="0" err="1" smtClean="0">
                <a:solidFill>
                  <a:schemeClr val="tx2"/>
                </a:solidFill>
              </a:rPr>
              <a:t>costs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about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800" dirty="0" smtClean="0">
                <a:solidFill>
                  <a:schemeClr val="tx2"/>
                </a:solidFill>
              </a:rPr>
              <a:t>$1000.</a:t>
            </a:r>
            <a:endParaRPr lang="es-ES" sz="2000" dirty="0" smtClean="0">
              <a:solidFill>
                <a:schemeClr val="tx2"/>
              </a:solidFill>
            </a:endParaRPr>
          </a:p>
          <a:p>
            <a:pPr algn="ctr"/>
            <a:endParaRPr lang="es-ES" sz="2000" dirty="0" smtClean="0">
              <a:solidFill>
                <a:schemeClr val="tx2"/>
              </a:solidFill>
            </a:endParaRPr>
          </a:p>
          <a:p>
            <a:pPr algn="ctr"/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 smtClean="0">
              <a:solidFill>
                <a:schemeClr val="tx2"/>
              </a:solidFill>
            </a:endParaRPr>
          </a:p>
          <a:p>
            <a:pPr algn="ctr"/>
            <a:r>
              <a:rPr lang="es-ES" sz="2000" dirty="0" err="1" smtClean="0">
                <a:solidFill>
                  <a:schemeClr val="tx2"/>
                </a:solidFill>
              </a:rPr>
              <a:t>System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consists</a:t>
            </a:r>
            <a:r>
              <a:rPr lang="es-ES" sz="2000" dirty="0" smtClean="0">
                <a:solidFill>
                  <a:schemeClr val="tx2"/>
                </a:solidFill>
              </a:rPr>
              <a:t> of solar panel(s), </a:t>
            </a:r>
            <a:r>
              <a:rPr lang="es-ES" sz="2000" dirty="0" err="1" smtClean="0">
                <a:solidFill>
                  <a:schemeClr val="tx2"/>
                </a:solidFill>
              </a:rPr>
              <a:t>controller</a:t>
            </a:r>
            <a:r>
              <a:rPr lang="es-ES" sz="2000" dirty="0" smtClean="0">
                <a:solidFill>
                  <a:schemeClr val="tx2"/>
                </a:solidFill>
              </a:rPr>
              <a:t>, </a:t>
            </a:r>
            <a:r>
              <a:rPr lang="es-ES" sz="2000" dirty="0" err="1" smtClean="0">
                <a:solidFill>
                  <a:schemeClr val="tx2"/>
                </a:solidFill>
              </a:rPr>
              <a:t>batteries</a:t>
            </a:r>
            <a:endParaRPr lang="es-ES" sz="2000" dirty="0" smtClean="0">
              <a:solidFill>
                <a:schemeClr val="tx2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and </a:t>
            </a:r>
            <a:r>
              <a:rPr lang="es-ES" sz="2000" dirty="0" err="1" smtClean="0">
                <a:solidFill>
                  <a:schemeClr val="tx2"/>
                </a:solidFill>
              </a:rPr>
              <a:t>an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inverter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to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change</a:t>
            </a:r>
            <a:r>
              <a:rPr lang="es-ES" sz="2000" dirty="0" smtClean="0">
                <a:solidFill>
                  <a:schemeClr val="tx2"/>
                </a:solidFill>
              </a:rPr>
              <a:t> DC </a:t>
            </a:r>
            <a:r>
              <a:rPr lang="es-ES" sz="2000" dirty="0" err="1" smtClean="0">
                <a:solidFill>
                  <a:schemeClr val="tx2"/>
                </a:solidFill>
              </a:rPr>
              <a:t>to</a:t>
            </a:r>
            <a:r>
              <a:rPr lang="es-ES" sz="2000" dirty="0" smtClean="0">
                <a:solidFill>
                  <a:schemeClr val="tx2"/>
                </a:solidFill>
              </a:rPr>
              <a:t> AC.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514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 smtClean="0">
                <a:solidFill>
                  <a:schemeClr val="tx2"/>
                </a:solidFill>
              </a:rPr>
              <a:t>Provides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energy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for</a:t>
            </a:r>
            <a:r>
              <a:rPr lang="es-ES" sz="2000" b="1" dirty="0" smtClean="0">
                <a:solidFill>
                  <a:schemeClr val="tx2"/>
                </a:solidFill>
              </a:rPr>
              <a:t> light </a:t>
            </a:r>
            <a:r>
              <a:rPr lang="es-ES" sz="2000" b="1" dirty="0" err="1" smtClean="0">
                <a:solidFill>
                  <a:schemeClr val="tx2"/>
                </a:solidFill>
              </a:rPr>
              <a:t>bulbs</a:t>
            </a:r>
            <a:r>
              <a:rPr lang="es-ES" sz="2000" b="1" dirty="0" smtClean="0">
                <a:solidFill>
                  <a:schemeClr val="tx2"/>
                </a:solidFill>
              </a:rPr>
              <a:t>, TV, </a:t>
            </a:r>
            <a:r>
              <a:rPr lang="es-ES" sz="2000" b="1" dirty="0" err="1" smtClean="0">
                <a:solidFill>
                  <a:schemeClr val="tx2"/>
                </a:solidFill>
              </a:rPr>
              <a:t>sound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system</a:t>
            </a:r>
            <a:r>
              <a:rPr lang="es-ES" sz="2000" b="1" dirty="0" smtClean="0">
                <a:solidFill>
                  <a:schemeClr val="tx2"/>
                </a:solidFill>
              </a:rPr>
              <a:t>, </a:t>
            </a:r>
            <a:r>
              <a:rPr lang="es-ES" sz="2000" b="1" dirty="0" err="1" smtClean="0">
                <a:solidFill>
                  <a:schemeClr val="tx2"/>
                </a:solidFill>
              </a:rPr>
              <a:t>charging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cell</a:t>
            </a:r>
            <a:r>
              <a:rPr lang="es-ES" sz="2000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</a:rPr>
              <a:t>phones</a:t>
            </a:r>
            <a:r>
              <a:rPr lang="es-ES" sz="2000" b="1" dirty="0" smtClean="0">
                <a:solidFill>
                  <a:schemeClr val="tx2"/>
                </a:solidFill>
              </a:rPr>
              <a:t>, etc. </a:t>
            </a: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Community Buildings</a:t>
            </a:r>
            <a:br>
              <a:rPr lang="en-US" b="1" dirty="0" smtClean="0"/>
            </a:br>
            <a:r>
              <a:rPr lang="en-US" sz="2700" b="0" i="1" dirty="0" smtClean="0"/>
              <a:t>schools, offices, etc.</a:t>
            </a:r>
            <a:endParaRPr lang="en-US" sz="2700" b="1" dirty="0"/>
          </a:p>
        </p:txBody>
      </p:sp>
      <p:pic>
        <p:nvPicPr>
          <p:cNvPr id="4" name="Picture 8" descr="C:\Documents and Settings\Telma\Escritorio\Fotos\Nic Consejo Cons 11-09 1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8100" dir="2700000" sx="102000" sy="102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9" descr="C:\Documents and Settings\Telma\Escritorio\Fotos\Nic Consejo Cons 11-09 4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022536" cy="226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8100" dir="2700000" sx="102000" sy="102000" algn="tl" rotWithShape="0">
              <a:prstClr val="black">
                <a:alpha val="3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219200" y="54102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76800" y="1828800"/>
            <a:ext cx="2971800" cy="4114800"/>
            <a:chOff x="5486400" y="2133600"/>
            <a:chExt cx="3257550" cy="4343400"/>
          </a:xfrm>
        </p:grpSpPr>
        <p:pic>
          <p:nvPicPr>
            <p:cNvPr id="5" name="Picture 7" descr="C:\Documents and Settings\Telma\Escritorio\Fotos\Nic Consejo Cons 11-09 40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133600"/>
              <a:ext cx="325755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79400" dist="38100" dir="2700000" sx="102000" sy="102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172200" y="4038600"/>
              <a:ext cx="10668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457200" y="2057400"/>
            <a:ext cx="1981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6096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Ecotourism lounge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2002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Clinics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i="1" dirty="0" smtClean="0"/>
              <a:t>Keep Vaccinations Cool</a:t>
            </a:r>
            <a:endParaRPr lang="en-US" sz="3200" b="0" i="1" dirty="0"/>
          </a:p>
        </p:txBody>
      </p:sp>
      <p:pic>
        <p:nvPicPr>
          <p:cNvPr id="4" name="Picture 11" descr="C:\Documents and Settings\Telma\Escritorio\Fotos\Nic Consejo Cons 11-09 4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62600" y="4267200"/>
            <a:ext cx="3237807" cy="2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04800" y="1905000"/>
            <a:ext cx="4584700" cy="3436937"/>
            <a:chOff x="381000" y="2057400"/>
            <a:chExt cx="4584700" cy="3436937"/>
          </a:xfrm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grpSpPr>
        <p:pic>
          <p:nvPicPr>
            <p:cNvPr id="7" name="Picture 2" descr="C:\Documents and Settings\Telma\Escritorio\Fotos\Nic Consejo Cons 11-09 42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4584700" cy="343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1219200" y="3200400"/>
              <a:ext cx="838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276600"/>
              <a:ext cx="1143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5867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Small refrigerator for vaccination medicines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5867400"/>
            <a:ext cx="1600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600" y="1828800"/>
            <a:ext cx="342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Clinic uses 2 panels – 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b="1" dirty="0" smtClean="0">
                <a:solidFill>
                  <a:schemeClr val="tx2"/>
                </a:solidFill>
              </a:rPr>
              <a:t>Panel 1</a:t>
            </a:r>
            <a:r>
              <a:rPr lang="en-US" sz="2200" dirty="0" smtClean="0">
                <a:solidFill>
                  <a:schemeClr val="tx2"/>
                </a:solidFill>
              </a:rPr>
              <a:t>: Fridge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Panel 2</a:t>
            </a:r>
            <a:r>
              <a:rPr lang="en-US" sz="2200" dirty="0" smtClean="0">
                <a:solidFill>
                  <a:schemeClr val="tx2"/>
                </a:solidFill>
              </a:rPr>
              <a:t>: Office computer, printer, fans, etc.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90041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Community Radio Station</a:t>
            </a:r>
            <a:endParaRPr lang="en-US" b="1" dirty="0"/>
          </a:p>
        </p:txBody>
      </p:sp>
      <p:pic>
        <p:nvPicPr>
          <p:cNvPr id="4" name="Picture 6" descr="C:\Documents and Settings\Telma\Escritorio\Fotos\Nic Consejo Cons 11-09 3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1200" y="4114800"/>
            <a:ext cx="3075709" cy="250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4" descr="C:\Documents and Settings\Telma\Escritorio\Fotos\Nic Consejo Cons 11-09 3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28442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2" descr="C:\Documents and Settings\Telma\Escritorio\Fotos\Nic Consejo Cons 11-09 3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895600" cy="386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dirty="0" err="1" smtClean="0">
                <a:solidFill>
                  <a:schemeClr val="tx2"/>
                </a:solidFill>
              </a:rPr>
              <a:t>Batteries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store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>
                <a:solidFill>
                  <a:schemeClr val="tx2"/>
                </a:solidFill>
              </a:rPr>
              <a:t>DC </a:t>
            </a:r>
            <a:r>
              <a:rPr lang="es-ES" sz="2000" dirty="0" err="1">
                <a:solidFill>
                  <a:schemeClr val="tx2"/>
                </a:solidFill>
              </a:rPr>
              <a:t>power</a:t>
            </a:r>
            <a:r>
              <a:rPr lang="es-ES" sz="2000" dirty="0">
                <a:solidFill>
                  <a:schemeClr val="tx2"/>
                </a:solidFill>
              </a:rPr>
              <a:t> and </a:t>
            </a:r>
            <a:r>
              <a:rPr lang="es-ES" sz="2000" dirty="0" err="1" smtClean="0">
                <a:solidFill>
                  <a:schemeClr val="tx2"/>
                </a:solidFill>
              </a:rPr>
              <a:t>inverter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converts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>
                <a:solidFill>
                  <a:schemeClr val="tx2"/>
                </a:solidFill>
              </a:rPr>
              <a:t>to</a:t>
            </a:r>
            <a:r>
              <a:rPr lang="es-ES" sz="2000" dirty="0">
                <a:solidFill>
                  <a:schemeClr val="tx2"/>
                </a:solidFill>
              </a:rPr>
              <a:t> AC </a:t>
            </a:r>
            <a:r>
              <a:rPr lang="es-ES" sz="2000" dirty="0" err="1">
                <a:solidFill>
                  <a:schemeClr val="tx2"/>
                </a:solidFill>
              </a:rPr>
              <a:t>power</a:t>
            </a:r>
            <a:endParaRPr lang="es-ES" sz="2000" dirty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7526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Panels on top of radio station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486400" y="2362200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600" y="41910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Radio studio with computer, fan, etc.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81600" y="4724400"/>
            <a:ext cx="1066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68987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 Pumping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1752600"/>
            <a:ext cx="3502000" cy="480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Documents and Settings\Telma\Escritorio\Fotos\Nic Consejo Cons 11-09 1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657600" cy="274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648200" y="48006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tx2"/>
                </a:solidFill>
              </a:rPr>
              <a:t>Solar </a:t>
            </a:r>
            <a:r>
              <a:rPr lang="es-ES" sz="2400" dirty="0" err="1">
                <a:solidFill>
                  <a:schemeClr val="tx2"/>
                </a:solidFill>
              </a:rPr>
              <a:t>energy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pumps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>
                <a:solidFill>
                  <a:schemeClr val="tx2"/>
                </a:solidFill>
              </a:rPr>
              <a:t>water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err="1">
                <a:solidFill>
                  <a:schemeClr val="tx2"/>
                </a:solidFill>
              </a:rPr>
              <a:t>for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b="1" dirty="0" err="1">
                <a:solidFill>
                  <a:schemeClr val="tx2"/>
                </a:solidFill>
              </a:rPr>
              <a:t>homes</a:t>
            </a:r>
            <a:r>
              <a:rPr lang="es-ES" sz="2400" dirty="0">
                <a:solidFill>
                  <a:schemeClr val="tx2"/>
                </a:solidFill>
              </a:rPr>
              <a:t>, </a:t>
            </a:r>
            <a:r>
              <a:rPr lang="es-ES" sz="2400" b="1" dirty="0" err="1">
                <a:solidFill>
                  <a:schemeClr val="tx2"/>
                </a:solidFill>
              </a:rPr>
              <a:t>animals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err="1">
                <a:solidFill>
                  <a:schemeClr val="tx2"/>
                </a:solidFill>
              </a:rPr>
              <a:t>or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b="1" dirty="0" err="1">
                <a:solidFill>
                  <a:schemeClr val="tx2"/>
                </a:solidFill>
              </a:rPr>
              <a:t>irrigation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1277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C0CB48-0B6A-49FD-927A-746E9AD1A234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1508" name="Picture 2" descr="C:\Documents and Settings\Telma\Escritorio\Fotos\Nic Consejo Cons 11-09 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071813" cy="2303463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C:\Documents and Settings\Telma\Escritorio\Fotos\Nic Consejo Cons 11-09 3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343400" cy="3257550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C:\Documents and Settings\Telma\Escritorio\Fotos\Nic Consejo Cons 11-09 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333750" cy="2435225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8 CuadroTexto"/>
          <p:cNvSpPr txBox="1">
            <a:spLocks noChangeArrowheads="1"/>
          </p:cNvSpPr>
          <p:nvPr/>
        </p:nvSpPr>
        <p:spPr bwMode="auto">
          <a:xfrm>
            <a:off x="609600" y="2362200"/>
            <a:ext cx="314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2400" b="1" dirty="0" err="1" smtClean="0">
                <a:solidFill>
                  <a:schemeClr val="tx2"/>
                </a:solidFill>
                <a:latin typeface="Calibri" pitchFamily="34" charset="0"/>
              </a:rPr>
              <a:t>Hydroelectric</a:t>
            </a:r>
            <a:r>
              <a:rPr lang="es-E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latin typeface="Calibri" pitchFamily="34" charset="0"/>
              </a:rPr>
              <a:t>System</a:t>
            </a:r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513" name="9 CuadroTexto"/>
          <p:cNvSpPr txBox="1">
            <a:spLocks noChangeArrowheads="1"/>
          </p:cNvSpPr>
          <p:nvPr/>
        </p:nvSpPr>
        <p:spPr bwMode="auto">
          <a:xfrm>
            <a:off x="4876800" y="1752600"/>
            <a:ext cx="3048000" cy="38099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Water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coming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in</a:t>
            </a:r>
            <a:endParaRPr lang="es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4" name="10 CuadroTexto"/>
          <p:cNvSpPr txBox="1">
            <a:spLocks noChangeArrowheads="1"/>
          </p:cNvSpPr>
          <p:nvPr/>
        </p:nvSpPr>
        <p:spPr bwMode="auto">
          <a:xfrm>
            <a:off x="4800600" y="4267200"/>
            <a:ext cx="3333750" cy="369332"/>
          </a:xfrm>
          <a:prstGeom prst="rect">
            <a:avLst/>
          </a:prstGeom>
          <a:solidFill>
            <a:srgbClr val="0033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Water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returning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stream</a:t>
            </a:r>
            <a:endParaRPr lang="es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Pumping (cont…)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3683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419600"/>
          </a:xfrm>
        </p:spPr>
        <p:txBody>
          <a:bodyPr/>
          <a:lstStyle/>
          <a:p>
            <a:pPr algn="ctr">
              <a:buNone/>
            </a:pPr>
            <a:r>
              <a:rPr lang="es-NI" sz="4000" dirty="0" smtClean="0"/>
              <a:t>A new </a:t>
            </a:r>
            <a:r>
              <a:rPr lang="es-NI" sz="4000" dirty="0" err="1" smtClean="0"/>
              <a:t>project</a:t>
            </a:r>
            <a:r>
              <a:rPr lang="es-NI" sz="4000" dirty="0" smtClean="0"/>
              <a:t>, </a:t>
            </a:r>
          </a:p>
          <a:p>
            <a:pPr algn="ctr">
              <a:buNone/>
            </a:pPr>
            <a:r>
              <a:rPr lang="es-NI" sz="7200" b="1" dirty="0" err="1" smtClean="0"/>
              <a:t>TecAp</a:t>
            </a:r>
            <a:r>
              <a:rPr lang="es-NI" sz="4000" dirty="0" smtClean="0"/>
              <a:t>, </a:t>
            </a:r>
          </a:p>
          <a:p>
            <a:pPr algn="ctr">
              <a:buNone/>
            </a:pPr>
            <a:r>
              <a:rPr lang="es-NI" sz="4000" dirty="0" err="1" smtClean="0"/>
              <a:t>provides</a:t>
            </a:r>
            <a:r>
              <a:rPr lang="es-NI" sz="4000" dirty="0" smtClean="0"/>
              <a:t> </a:t>
            </a:r>
            <a:r>
              <a:rPr lang="es-NI" sz="4400" b="1" dirty="0" smtClean="0"/>
              <a:t>solar</a:t>
            </a:r>
            <a:r>
              <a:rPr lang="es-NI" sz="4400" dirty="0" smtClean="0"/>
              <a:t> </a:t>
            </a:r>
            <a:r>
              <a:rPr lang="es-NI" sz="4000" dirty="0" smtClean="0"/>
              <a:t>and </a:t>
            </a:r>
            <a:r>
              <a:rPr lang="es-NI" sz="4000" dirty="0" err="1" smtClean="0"/>
              <a:t>other</a:t>
            </a:r>
            <a:r>
              <a:rPr lang="es-NI" sz="4000" dirty="0" smtClean="0"/>
              <a:t> </a:t>
            </a:r>
            <a:r>
              <a:rPr lang="es-NI" sz="4000" dirty="0" err="1" smtClean="0"/>
              <a:t>appropriate</a:t>
            </a:r>
            <a:r>
              <a:rPr lang="es-NI" sz="4000" dirty="0" smtClean="0"/>
              <a:t> </a:t>
            </a:r>
            <a:r>
              <a:rPr lang="es-NI" sz="4000" dirty="0" err="1" smtClean="0"/>
              <a:t>technologies</a:t>
            </a:r>
            <a:r>
              <a:rPr lang="es-NI" sz="4000" dirty="0" smtClean="0"/>
              <a:t> </a:t>
            </a:r>
            <a:r>
              <a:rPr lang="es-NI" sz="4000" dirty="0" err="1" smtClean="0"/>
              <a:t>to</a:t>
            </a:r>
            <a:r>
              <a:rPr lang="es-NI" sz="4000" dirty="0" smtClean="0"/>
              <a:t> </a:t>
            </a:r>
            <a:r>
              <a:rPr lang="es-NI" sz="4000" b="1" dirty="0" smtClean="0"/>
              <a:t>rural</a:t>
            </a:r>
            <a:r>
              <a:rPr lang="es-NI" sz="4000" dirty="0" smtClean="0"/>
              <a:t> </a:t>
            </a:r>
            <a:r>
              <a:rPr lang="es-NI" sz="4400" b="1" dirty="0" smtClean="0"/>
              <a:t>Nicaragua</a:t>
            </a:r>
            <a:r>
              <a:rPr lang="es-NI" sz="4400" dirty="0" smtClean="0"/>
              <a:t>.</a:t>
            </a:r>
            <a:r>
              <a:rPr lang="es-NI" sz="4000" dirty="0" smtClean="0"/>
              <a:t> 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Drip Irrigation</a:t>
            </a:r>
            <a:endParaRPr lang="en-US" dirty="0"/>
          </a:p>
        </p:txBody>
      </p:sp>
      <p:pic>
        <p:nvPicPr>
          <p:cNvPr id="4" name="Content Placeholder 3" descr="C:\Documents and Settings\Telma\Escritorio\Fotos\Nic Consejo Cons 11-09 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209800" cy="2947420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Telma\Escritorio\Fotos\Nic Consejo Cons 11-09 1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27" y="3505200"/>
            <a:ext cx="8317891" cy="3144837"/>
          </a:xfrm>
          <a:prstGeom prst="rect">
            <a:avLst/>
          </a:prstGeom>
          <a:noFill/>
          <a:ln>
            <a:noFill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16002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400" dirty="0" smtClean="0">
              <a:solidFill>
                <a:schemeClr val="tx2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Solar </a:t>
            </a:r>
            <a:r>
              <a:rPr lang="es-ES" sz="2400" dirty="0" err="1" smtClean="0">
                <a:solidFill>
                  <a:schemeClr val="tx2"/>
                </a:solidFill>
              </a:rPr>
              <a:t>pumps</a:t>
            </a:r>
            <a:r>
              <a:rPr lang="es-ES" sz="2400" dirty="0" smtClean="0">
                <a:solidFill>
                  <a:schemeClr val="tx2"/>
                </a:solidFill>
              </a:rPr>
              <a:t> can </a:t>
            </a:r>
            <a:r>
              <a:rPr lang="es-ES" sz="2400" dirty="0" err="1" smtClean="0">
                <a:solidFill>
                  <a:schemeClr val="tx2"/>
                </a:solidFill>
              </a:rPr>
              <a:t>be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connected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to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drip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irrigation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that</a:t>
            </a:r>
            <a:r>
              <a:rPr lang="es-ES" sz="2400" dirty="0" smtClean="0">
                <a:solidFill>
                  <a:schemeClr val="tx2"/>
                </a:solidFill>
              </a:rPr>
              <a:t> conserves</a:t>
            </a:r>
          </a:p>
          <a:p>
            <a:pPr algn="ctr"/>
            <a:r>
              <a:rPr lang="es-ES" sz="2400" dirty="0" err="1" smtClean="0">
                <a:solidFill>
                  <a:schemeClr val="tx2"/>
                </a:solidFill>
              </a:rPr>
              <a:t>water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8965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Solar powered wood dryer</a:t>
            </a:r>
            <a:br>
              <a:rPr lang="en-US" dirty="0" smtClean="0"/>
            </a:br>
            <a:r>
              <a:rPr lang="en-US" sz="2800" b="0" i="1" dirty="0" smtClean="0"/>
              <a:t>makes furniture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310731" cy="259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3" descr="C:\Documents and Settings\Telma\Escritorio\Fotos\Nic Consejo Cons 11-09 3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4" descr="C:\Documents and Settings\Telma\Escritorio\Fotos\Nic Consejo Cons 11-09 3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8" name="Picture 6" descr="C:\Documents and Settings\Telma\Escritorio\Fotos\Nic Consejo Cons 11-09 36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244138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50800" dir="54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13661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TecAp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Provides </a:t>
            </a:r>
            <a:r>
              <a:rPr lang="en-US" b="1" dirty="0" smtClean="0"/>
              <a:t>appropriate technologies </a:t>
            </a:r>
            <a:r>
              <a:rPr lang="en-US" dirty="0" smtClean="0"/>
              <a:t>to coffee producers in fair trade cooperatives in Nicaragua.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Methods:</a:t>
            </a:r>
          </a:p>
          <a:p>
            <a:r>
              <a:rPr lang="en-US" dirty="0" smtClean="0"/>
              <a:t>Train rural women to</a:t>
            </a:r>
          </a:p>
          <a:p>
            <a:pPr lvl="1"/>
            <a:r>
              <a:rPr lang="en-US" dirty="0" smtClean="0"/>
              <a:t>Sell small technologies</a:t>
            </a:r>
          </a:p>
          <a:p>
            <a:pPr lvl="1"/>
            <a:r>
              <a:rPr lang="en-US" dirty="0" smtClean="0"/>
              <a:t>Promote solar energy in her community</a:t>
            </a:r>
          </a:p>
          <a:p>
            <a:r>
              <a:rPr lang="en-US" dirty="0" smtClean="0"/>
              <a:t>Assist with financing</a:t>
            </a:r>
          </a:p>
          <a:p>
            <a:pPr lvl="1"/>
            <a:r>
              <a:rPr lang="en-US" dirty="0" smtClean="0"/>
              <a:t>Helps coops get longer term international financing</a:t>
            </a:r>
          </a:p>
          <a:p>
            <a:pPr lvl="1"/>
            <a:r>
              <a:rPr lang="en-US" dirty="0" smtClean="0"/>
              <a:t>Coops then provide microcredit to extend the loan term to lower the annual amount so low income families can buy technology</a:t>
            </a:r>
          </a:p>
        </p:txBody>
      </p:sp>
    </p:spTree>
    <p:extLst>
      <p:ext uri="{BB962C8B-B14F-4D97-AF65-F5344CB8AC3E}">
        <p14:creationId xmlns:p14="http://schemas.microsoft.com/office/powerpoint/2010/main" val="408286957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683" y="4267200"/>
            <a:ext cx="279855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Where TecAp is  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Starting in Nicaragua, the </a:t>
            </a:r>
            <a:r>
              <a:rPr lang="en-US" sz="3000" b="1" dirty="0" smtClean="0"/>
              <a:t>second poorest country </a:t>
            </a:r>
            <a:r>
              <a:rPr lang="en-US" sz="3000" dirty="0" smtClean="0"/>
              <a:t>in the Americas.</a:t>
            </a:r>
          </a:p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b="1" dirty="0"/>
              <a:t>4</a:t>
            </a:r>
            <a:r>
              <a:rPr lang="en-US" sz="2800" b="1" dirty="0" smtClean="0"/>
              <a:t> hour flight from Atlanta </a:t>
            </a:r>
            <a:r>
              <a:rPr lang="en-US" sz="2800" dirty="0" smtClean="0"/>
              <a:t>is less than the time to fly to San Francisco.  </a:t>
            </a:r>
          </a:p>
          <a:p>
            <a:pPr>
              <a:buNone/>
            </a:pPr>
            <a:r>
              <a:rPr lang="en-US" sz="2800" dirty="0" smtClean="0"/>
              <a:t>Nicaragua is just 1500 miles away from </a:t>
            </a:r>
            <a:r>
              <a:rPr lang="en-US" sz="2800" smtClean="0"/>
              <a:t>Atlanta.</a:t>
            </a:r>
            <a:endParaRPr lang="en-US" sz="3000" dirty="0" smtClean="0"/>
          </a:p>
          <a:p>
            <a:pPr>
              <a:buNone/>
            </a:pPr>
            <a:r>
              <a:rPr lang="en-US" dirty="0" smtClean="0"/>
              <a:t>Nicaraguans are practically </a:t>
            </a:r>
          </a:p>
          <a:p>
            <a:pPr>
              <a:buNone/>
            </a:pPr>
            <a:r>
              <a:rPr lang="en-US" dirty="0" smtClean="0"/>
              <a:t>our neighbors…</a:t>
            </a:r>
          </a:p>
          <a:p>
            <a:pPr>
              <a:buNone/>
            </a:pPr>
            <a:r>
              <a:rPr lang="en-US" dirty="0" smtClean="0"/>
              <a:t>…Yet one-third live without </a:t>
            </a:r>
          </a:p>
          <a:p>
            <a:pPr>
              <a:buNone/>
            </a:pPr>
            <a:r>
              <a:rPr lang="en-US" dirty="0" smtClean="0"/>
              <a:t>electricity.</a:t>
            </a:r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solar energy? </a:t>
            </a:r>
            <a:br>
              <a:rPr lang="en-US" sz="3200" dirty="0" smtClean="0"/>
            </a:br>
            <a:r>
              <a:rPr lang="en-US" sz="3200" dirty="0" smtClean="0"/>
              <a:t>Isn’t it a luxury?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191000"/>
            <a:ext cx="7467600" cy="17526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SzPct val="85000"/>
              <a:buNone/>
            </a:pPr>
            <a:r>
              <a:rPr lang="en-US" b="1" u="sng" dirty="0" smtClean="0"/>
              <a:t>Half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could obtain solar panels </a:t>
            </a:r>
            <a:r>
              <a:rPr lang="en-US" dirty="0" smtClean="0">
                <a:solidFill>
                  <a:schemeClr val="tx2"/>
                </a:solidFill>
              </a:rPr>
              <a:t>at local market rates if financing was long term or it was rented.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09800"/>
            <a:ext cx="70866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One third of the world’s population does </a:t>
            </a:r>
            <a:r>
              <a:rPr lang="en-US" sz="3200" b="1" u="sng" dirty="0" smtClean="0">
                <a:solidFill>
                  <a:schemeClr val="tx2"/>
                </a:solidFill>
              </a:rPr>
              <a:t>not</a:t>
            </a:r>
            <a:r>
              <a:rPr lang="en-US" sz="3200" b="1" dirty="0" smtClean="0">
                <a:solidFill>
                  <a:schemeClr val="tx2"/>
                </a:solidFill>
              </a:rPr>
              <a:t> have electricity.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ctr">
              <a:buClr>
                <a:schemeClr val="tx1"/>
              </a:buClr>
              <a:buSzPct val="85000"/>
              <a:buNone/>
            </a:pPr>
            <a:r>
              <a:rPr lang="en-US" dirty="0" smtClean="0"/>
              <a:t> </a:t>
            </a:r>
          </a:p>
          <a:p>
            <a:pPr marL="0" indent="0" algn="ctr">
              <a:buClr>
                <a:schemeClr val="tx1"/>
              </a:buClr>
              <a:buSzPct val="85000"/>
              <a:buNone/>
            </a:pPr>
            <a:r>
              <a:rPr lang="en-US" sz="4400" b="1" dirty="0" err="1" smtClean="0"/>
              <a:t>TecAp</a:t>
            </a:r>
            <a:r>
              <a:rPr lang="en-US" sz="4400" dirty="0" smtClean="0"/>
              <a:t> helps families buy solar panels over a 5 year period.  </a:t>
            </a:r>
          </a:p>
          <a:p>
            <a:pPr marL="0" indent="0" algn="ctr">
              <a:buClr>
                <a:schemeClr val="tx1"/>
              </a:buClr>
              <a:buSzPct val="85000"/>
              <a:buNone/>
            </a:pPr>
            <a:endParaRPr lang="en-US" sz="4400" dirty="0" smtClean="0"/>
          </a:p>
          <a:p>
            <a:pPr marL="0" indent="0" algn="ctr">
              <a:buClr>
                <a:schemeClr val="tx1"/>
              </a:buClr>
              <a:buSzPct val="85000"/>
              <a:buNone/>
            </a:pPr>
            <a:r>
              <a:rPr lang="en-US" sz="4400" dirty="0" smtClean="0"/>
              <a:t>The panels are guaranteed for 25 years.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you think the electric company is likely to install lines to serve this one family?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328703"/>
            <a:ext cx="4114800" cy="547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5181600"/>
            <a:ext cx="973221" cy="577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666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Disadvantages of Kerosene Lights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Pollute the home</a:t>
            </a:r>
          </a:p>
          <a:p>
            <a:pPr algn="ctr"/>
            <a:r>
              <a:rPr lang="en-US" dirty="0" smtClean="0"/>
              <a:t>Blacken clothes and lungs</a:t>
            </a:r>
          </a:p>
          <a:p>
            <a:pPr algn="ctr"/>
            <a:r>
              <a:rPr lang="en-US" dirty="0" smtClean="0"/>
              <a:t>Great danger of fire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399222" cy="26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5448300" y="1790700"/>
            <a:ext cx="1295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0950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1014</Words>
  <Application>Microsoft Office PowerPoint</Application>
  <PresentationFormat>On-screen Show (4:3)</PresentationFormat>
  <Paragraphs>182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What is IDEAS?</vt:lpstr>
      <vt:lpstr>PowerPoint Presentation</vt:lpstr>
      <vt:lpstr>What is TecAp?</vt:lpstr>
      <vt:lpstr>Where TecAp is  working?</vt:lpstr>
      <vt:lpstr>Why solar energy?  Isn’t it a luxury?</vt:lpstr>
      <vt:lpstr>PowerPoint Presentation</vt:lpstr>
      <vt:lpstr>Do you think the electric company is likely to install lines to serve this one family?</vt:lpstr>
      <vt:lpstr>Disadvantages of Kerosene Lights</vt:lpstr>
      <vt:lpstr>How does solar assist the poor?</vt:lpstr>
      <vt:lpstr>PowerPoint Presentation</vt:lpstr>
      <vt:lpstr>PowerPoint Presentation</vt:lpstr>
      <vt:lpstr>Solar lanterns help in emergencies</vt:lpstr>
      <vt:lpstr>TecAp is successful</vt:lpstr>
      <vt:lpstr>How did it happen?</vt:lpstr>
      <vt:lpstr>PowerPoint Presentation</vt:lpstr>
      <vt:lpstr>Isidro Antonio González The 20 de Abril Services Cooperative, R.L </vt:lpstr>
      <vt:lpstr>Isidro Antonio González The 20 de Abril Services Cooperative, R.L </vt:lpstr>
      <vt:lpstr>PowerPoint Presentation</vt:lpstr>
      <vt:lpstr>PowerPoint Presentation</vt:lpstr>
      <vt:lpstr>More Projects…</vt:lpstr>
      <vt:lpstr>TecAp now working on…</vt:lpstr>
      <vt:lpstr>Solar Panels installed   on Rural Homes</vt:lpstr>
      <vt:lpstr>PowerPoint Presentation</vt:lpstr>
      <vt:lpstr> Community Buildings schools, offices, etc.</vt:lpstr>
      <vt:lpstr>Clinics Keep Vaccinations Cool</vt:lpstr>
      <vt:lpstr>   Community Radio Station</vt:lpstr>
      <vt:lpstr>Water Pumping</vt:lpstr>
      <vt:lpstr>Water Pumping (cont…)</vt:lpstr>
      <vt:lpstr>Drip Irrigation</vt:lpstr>
      <vt:lpstr>   Solar powered wood dryer makes furniture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Marnie</dc:creator>
  <cp:lastModifiedBy>Stephanie</cp:lastModifiedBy>
  <cp:revision>49</cp:revision>
  <dcterms:created xsi:type="dcterms:W3CDTF">2011-03-14T17:59:59Z</dcterms:created>
  <dcterms:modified xsi:type="dcterms:W3CDTF">2012-05-23T06:09:40Z</dcterms:modified>
</cp:coreProperties>
</file>