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30" r:id="rId2"/>
  </p:sldMasterIdLst>
  <p:notesMasterIdLst>
    <p:notesMasterId r:id="rId34"/>
  </p:notesMasterIdLst>
  <p:handoutMasterIdLst>
    <p:handoutMasterId r:id="rId35"/>
  </p:handoutMasterIdLst>
  <p:sldIdLst>
    <p:sldId id="342" r:id="rId3"/>
    <p:sldId id="347" r:id="rId4"/>
    <p:sldId id="345" r:id="rId5"/>
    <p:sldId id="329" r:id="rId6"/>
    <p:sldId id="327" r:id="rId7"/>
    <p:sldId id="344" r:id="rId8"/>
    <p:sldId id="323" r:id="rId9"/>
    <p:sldId id="328" r:id="rId10"/>
    <p:sldId id="343" r:id="rId11"/>
    <p:sldId id="317" r:id="rId12"/>
    <p:sldId id="324" r:id="rId13"/>
    <p:sldId id="325" r:id="rId14"/>
    <p:sldId id="349" r:id="rId15"/>
    <p:sldId id="303" r:id="rId16"/>
    <p:sldId id="346" r:id="rId17"/>
    <p:sldId id="340" r:id="rId18"/>
    <p:sldId id="348" r:id="rId19"/>
    <p:sldId id="331" r:id="rId20"/>
    <p:sldId id="332" r:id="rId21"/>
    <p:sldId id="333" r:id="rId22"/>
    <p:sldId id="334" r:id="rId23"/>
    <p:sldId id="335" r:id="rId24"/>
    <p:sldId id="326" r:id="rId25"/>
    <p:sldId id="336" r:id="rId26"/>
    <p:sldId id="337" r:id="rId27"/>
    <p:sldId id="338" r:id="rId28"/>
    <p:sldId id="339" r:id="rId29"/>
    <p:sldId id="341" r:id="rId30"/>
    <p:sldId id="289" r:id="rId31"/>
    <p:sldId id="330" r:id="rId32"/>
    <p:sldId id="290" r:id="rId33"/>
  </p:sldIdLst>
  <p:sldSz cx="9144000" cy="6858000" type="screen4x3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phanie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9" autoAdjust="0"/>
    <p:restoredTop sz="94677" autoAdjust="0"/>
  </p:normalViewPr>
  <p:slideViewPr>
    <p:cSldViewPr>
      <p:cViewPr>
        <p:scale>
          <a:sx n="70" d="100"/>
          <a:sy n="70" d="100"/>
        </p:scale>
        <p:origin x="-1980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9-09T12:52:07.500" idx="1">
    <p:pos x="10" y="10"/>
    <p:text>"Promise" seems a little bit optimistic...maybe "provide" would be better?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79B002-B91B-4023-90E9-33316A302917}" type="doc">
      <dgm:prSet loTypeId="urn:microsoft.com/office/officeart/2005/8/layout/process2" loCatId="process" qsTypeId="urn:microsoft.com/office/officeart/2005/8/quickstyle/simple1" qsCatId="simple" csTypeId="urn:microsoft.com/office/officeart/2005/8/colors/accent3_2" csCatId="accent3" phldr="1"/>
      <dgm:spPr/>
    </dgm:pt>
    <dgm:pt modelId="{BC3D12AB-D23D-421A-853B-B884F6875A68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tx1"/>
              </a:solidFill>
            </a:rPr>
            <a:t>Microfranchisees</a:t>
          </a:r>
          <a:r>
            <a:rPr lang="en-US" sz="2000" b="1" dirty="0" smtClean="0">
              <a:solidFill>
                <a:schemeClr val="tx1"/>
              </a:solidFill>
            </a:rPr>
            <a:t> go door to door with samples and a catalog. Usually in areas off the grid. </a:t>
          </a:r>
          <a:endParaRPr lang="en-US" sz="2000" b="1" dirty="0">
            <a:solidFill>
              <a:schemeClr val="tx1"/>
            </a:solidFill>
          </a:endParaRPr>
        </a:p>
      </dgm:t>
    </dgm:pt>
    <dgm:pt modelId="{8ECE6926-255B-407F-BB62-A046F3BA0FAF}" type="parTrans" cxnId="{335EB608-607C-4250-A689-2E96B3F92035}">
      <dgm:prSet/>
      <dgm:spPr/>
      <dgm:t>
        <a:bodyPr/>
        <a:lstStyle/>
        <a:p>
          <a:endParaRPr lang="en-US"/>
        </a:p>
      </dgm:t>
    </dgm:pt>
    <dgm:pt modelId="{3B3C5A5B-F6C9-4044-AD09-8FE710DE87C5}" type="sibTrans" cxnId="{335EB608-607C-4250-A689-2E96B3F92035}">
      <dgm:prSet/>
      <dgm:spPr/>
      <dgm:t>
        <a:bodyPr/>
        <a:lstStyle/>
        <a:p>
          <a:endParaRPr lang="en-US"/>
        </a:p>
      </dgm:t>
    </dgm:pt>
    <dgm:pt modelId="{18CBCF70-EEC9-4C8E-AE10-7F6C3B0C4BBB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The customer places an order.</a:t>
          </a:r>
          <a:endParaRPr lang="en-US" sz="2000" b="1" dirty="0">
            <a:solidFill>
              <a:schemeClr val="tx1"/>
            </a:solidFill>
          </a:endParaRPr>
        </a:p>
      </dgm:t>
    </dgm:pt>
    <dgm:pt modelId="{85461B4B-0DAD-4207-8B7F-50FBC225C0E4}" type="parTrans" cxnId="{90B18901-0AF4-4DE8-A69B-4B0C145AE90B}">
      <dgm:prSet/>
      <dgm:spPr/>
      <dgm:t>
        <a:bodyPr/>
        <a:lstStyle/>
        <a:p>
          <a:endParaRPr lang="en-US"/>
        </a:p>
      </dgm:t>
    </dgm:pt>
    <dgm:pt modelId="{0B7097BE-E251-4D0B-888D-85593970B5BB}" type="sibTrans" cxnId="{90B18901-0AF4-4DE8-A69B-4B0C145AE90B}">
      <dgm:prSet/>
      <dgm:spPr/>
      <dgm:t>
        <a:bodyPr/>
        <a:lstStyle/>
        <a:p>
          <a:endParaRPr lang="en-US"/>
        </a:p>
      </dgm:t>
    </dgm:pt>
    <dgm:pt modelId="{189BB6AB-4F8D-4965-A8AE-286A2B1429F6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The </a:t>
          </a:r>
          <a:r>
            <a:rPr lang="en-US" sz="2000" b="1" dirty="0" err="1" smtClean="0">
              <a:solidFill>
                <a:schemeClr val="tx1"/>
              </a:solidFill>
            </a:rPr>
            <a:t>microfranchise</a:t>
          </a:r>
          <a:r>
            <a:rPr lang="en-US" sz="2000" b="1" dirty="0" smtClean="0">
              <a:solidFill>
                <a:schemeClr val="tx1"/>
              </a:solidFill>
            </a:rPr>
            <a:t>, </a:t>
          </a:r>
          <a:r>
            <a:rPr lang="en-US" sz="2000" b="1" dirty="0" err="1" smtClean="0">
              <a:solidFill>
                <a:schemeClr val="tx1"/>
              </a:solidFill>
            </a:rPr>
            <a:t>TecAp</a:t>
          </a:r>
          <a:r>
            <a:rPr lang="en-US" sz="2000" b="1" dirty="0" smtClean="0">
              <a:solidFill>
                <a:schemeClr val="tx1"/>
              </a:solidFill>
            </a:rPr>
            <a:t>, fills the order.</a:t>
          </a:r>
          <a:endParaRPr lang="en-US" sz="2000" b="1" dirty="0">
            <a:solidFill>
              <a:schemeClr val="tx1"/>
            </a:solidFill>
          </a:endParaRPr>
        </a:p>
      </dgm:t>
    </dgm:pt>
    <dgm:pt modelId="{C8FD1A59-1C36-4261-B480-061D0AB91BE0}" type="parTrans" cxnId="{BEA19730-06F9-4584-A04C-982322F6FB76}">
      <dgm:prSet/>
      <dgm:spPr/>
      <dgm:t>
        <a:bodyPr/>
        <a:lstStyle/>
        <a:p>
          <a:endParaRPr lang="en-US"/>
        </a:p>
      </dgm:t>
    </dgm:pt>
    <dgm:pt modelId="{EE25D541-B84D-48FB-B7FB-F665E5C6EF26}" type="sibTrans" cxnId="{BEA19730-06F9-4584-A04C-982322F6FB76}">
      <dgm:prSet/>
      <dgm:spPr/>
      <dgm:t>
        <a:bodyPr/>
        <a:lstStyle/>
        <a:p>
          <a:endParaRPr lang="en-US"/>
        </a:p>
      </dgm:t>
    </dgm:pt>
    <dgm:pt modelId="{A45408DE-25F2-497C-BFFF-65B0812F3630}">
      <dgm:prSet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Then the </a:t>
          </a:r>
          <a:r>
            <a:rPr lang="en-US" sz="2000" b="1" dirty="0" err="1" smtClean="0">
              <a:solidFill>
                <a:schemeClr val="tx1"/>
              </a:solidFill>
            </a:rPr>
            <a:t>microfranchisee</a:t>
          </a:r>
          <a:r>
            <a:rPr lang="en-US" sz="2000" b="1" dirty="0" smtClean="0">
              <a:solidFill>
                <a:schemeClr val="tx1"/>
              </a:solidFill>
            </a:rPr>
            <a:t> returns to the customer with the item and receives cash.</a:t>
          </a:r>
        </a:p>
      </dgm:t>
    </dgm:pt>
    <dgm:pt modelId="{6F3F7BA5-F696-4D64-96DF-4290F19503F3}" type="parTrans" cxnId="{2249FCA0-6AE6-4CCF-B36D-D0904BE1F3F8}">
      <dgm:prSet/>
      <dgm:spPr/>
      <dgm:t>
        <a:bodyPr/>
        <a:lstStyle/>
        <a:p>
          <a:endParaRPr lang="en-US"/>
        </a:p>
      </dgm:t>
    </dgm:pt>
    <dgm:pt modelId="{0183A9C4-900A-46E3-B864-0729E61A954E}" type="sibTrans" cxnId="{2249FCA0-6AE6-4CCF-B36D-D0904BE1F3F8}">
      <dgm:prSet/>
      <dgm:spPr/>
      <dgm:t>
        <a:bodyPr/>
        <a:lstStyle/>
        <a:p>
          <a:endParaRPr lang="en-US"/>
        </a:p>
      </dgm:t>
    </dgm:pt>
    <dgm:pt modelId="{EFCDD15D-79AC-4DDB-97E2-68C31D501E01}" type="pres">
      <dgm:prSet presAssocID="{C179B002-B91B-4023-90E9-33316A302917}" presName="linearFlow" presStyleCnt="0">
        <dgm:presLayoutVars>
          <dgm:resizeHandles val="exact"/>
        </dgm:presLayoutVars>
      </dgm:prSet>
      <dgm:spPr/>
    </dgm:pt>
    <dgm:pt modelId="{E077F4CC-424D-43C1-9EC7-071BA551CC05}" type="pres">
      <dgm:prSet presAssocID="{BC3D12AB-D23D-421A-853B-B884F6875A6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BEE91E-5213-45FC-B335-42C62B04B456}" type="pres">
      <dgm:prSet presAssocID="{3B3C5A5B-F6C9-4044-AD09-8FE710DE87C5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0BB1E0A-595B-4C00-823F-A480ABD84D8B}" type="pres">
      <dgm:prSet presAssocID="{3B3C5A5B-F6C9-4044-AD09-8FE710DE87C5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20195B3D-0345-456A-AA8A-25EA26B08BD3}" type="pres">
      <dgm:prSet presAssocID="{18CBCF70-EEC9-4C8E-AE10-7F6C3B0C4BBB}" presName="node" presStyleLbl="node1" presStyleIdx="1" presStyleCnt="4" custScaleY="418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4B44E5-9AA9-4F5F-83C2-21B3E5AEE31E}" type="pres">
      <dgm:prSet presAssocID="{0B7097BE-E251-4D0B-888D-85593970B5BB}" presName="sibTrans" presStyleLbl="sibTrans2D1" presStyleIdx="1" presStyleCnt="3"/>
      <dgm:spPr/>
      <dgm:t>
        <a:bodyPr/>
        <a:lstStyle/>
        <a:p>
          <a:endParaRPr lang="en-US"/>
        </a:p>
      </dgm:t>
    </dgm:pt>
    <dgm:pt modelId="{D937467F-FFA7-412F-9409-E9B54D6A844C}" type="pres">
      <dgm:prSet presAssocID="{0B7097BE-E251-4D0B-888D-85593970B5B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C5182E7A-60A1-414D-A2C7-0CF97C00C9B5}" type="pres">
      <dgm:prSet presAssocID="{189BB6AB-4F8D-4965-A8AE-286A2B1429F6}" presName="node" presStyleLbl="node1" presStyleIdx="2" presStyleCnt="4" custScaleY="80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AFFD2D-734E-4348-B1CD-7F9A0C2305A1}" type="pres">
      <dgm:prSet presAssocID="{EE25D541-B84D-48FB-B7FB-F665E5C6EF2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267163A4-5C70-4284-AFFA-2BB66EDA2673}" type="pres">
      <dgm:prSet presAssocID="{EE25D541-B84D-48FB-B7FB-F665E5C6EF26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59BA5E6D-33F1-4C0A-A840-85F33537AAF4}" type="pres">
      <dgm:prSet presAssocID="{A45408DE-25F2-497C-BFFF-65B0812F363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9248D4-EE1A-4FDA-9317-A479DC2CEC6E}" type="presOf" srcId="{18CBCF70-EEC9-4C8E-AE10-7F6C3B0C4BBB}" destId="{20195B3D-0345-456A-AA8A-25EA26B08BD3}" srcOrd="0" destOrd="0" presId="urn:microsoft.com/office/officeart/2005/8/layout/process2"/>
    <dgm:cxn modelId="{BDB40318-759E-44A7-A43F-EA0CD24388F7}" type="presOf" srcId="{EE25D541-B84D-48FB-B7FB-F665E5C6EF26}" destId="{267163A4-5C70-4284-AFFA-2BB66EDA2673}" srcOrd="1" destOrd="0" presId="urn:microsoft.com/office/officeart/2005/8/layout/process2"/>
    <dgm:cxn modelId="{66317930-6CB7-4EF7-AA4E-4CD39A316777}" type="presOf" srcId="{0B7097BE-E251-4D0B-888D-85593970B5BB}" destId="{D937467F-FFA7-412F-9409-E9B54D6A844C}" srcOrd="1" destOrd="0" presId="urn:microsoft.com/office/officeart/2005/8/layout/process2"/>
    <dgm:cxn modelId="{FA6995FA-E80D-403A-8C51-8C4BD5E37114}" type="presOf" srcId="{3B3C5A5B-F6C9-4044-AD09-8FE710DE87C5}" destId="{E0BB1E0A-595B-4C00-823F-A480ABD84D8B}" srcOrd="1" destOrd="0" presId="urn:microsoft.com/office/officeart/2005/8/layout/process2"/>
    <dgm:cxn modelId="{90B18901-0AF4-4DE8-A69B-4B0C145AE90B}" srcId="{C179B002-B91B-4023-90E9-33316A302917}" destId="{18CBCF70-EEC9-4C8E-AE10-7F6C3B0C4BBB}" srcOrd="1" destOrd="0" parTransId="{85461B4B-0DAD-4207-8B7F-50FBC225C0E4}" sibTransId="{0B7097BE-E251-4D0B-888D-85593970B5BB}"/>
    <dgm:cxn modelId="{AA6AB2BE-E51A-4F9C-BA91-DF4EFC101534}" type="presOf" srcId="{BC3D12AB-D23D-421A-853B-B884F6875A68}" destId="{E077F4CC-424D-43C1-9EC7-071BA551CC05}" srcOrd="0" destOrd="0" presId="urn:microsoft.com/office/officeart/2005/8/layout/process2"/>
    <dgm:cxn modelId="{40841A0A-6116-4CC3-8429-4BB70D689A4D}" type="presOf" srcId="{A45408DE-25F2-497C-BFFF-65B0812F3630}" destId="{59BA5E6D-33F1-4C0A-A840-85F33537AAF4}" srcOrd="0" destOrd="0" presId="urn:microsoft.com/office/officeart/2005/8/layout/process2"/>
    <dgm:cxn modelId="{2249FCA0-6AE6-4CCF-B36D-D0904BE1F3F8}" srcId="{C179B002-B91B-4023-90E9-33316A302917}" destId="{A45408DE-25F2-497C-BFFF-65B0812F3630}" srcOrd="3" destOrd="0" parTransId="{6F3F7BA5-F696-4D64-96DF-4290F19503F3}" sibTransId="{0183A9C4-900A-46E3-B864-0729E61A954E}"/>
    <dgm:cxn modelId="{40535A54-A0EC-49EF-A739-F4FAD3738B30}" type="presOf" srcId="{C179B002-B91B-4023-90E9-33316A302917}" destId="{EFCDD15D-79AC-4DDB-97E2-68C31D501E01}" srcOrd="0" destOrd="0" presId="urn:microsoft.com/office/officeart/2005/8/layout/process2"/>
    <dgm:cxn modelId="{D2BFCB3B-90C3-4376-96F3-13A30C5DA41F}" type="presOf" srcId="{EE25D541-B84D-48FB-B7FB-F665E5C6EF26}" destId="{88AFFD2D-734E-4348-B1CD-7F9A0C2305A1}" srcOrd="0" destOrd="0" presId="urn:microsoft.com/office/officeart/2005/8/layout/process2"/>
    <dgm:cxn modelId="{70859C3D-641E-49D8-A99D-EF69E775A121}" type="presOf" srcId="{3B3C5A5B-F6C9-4044-AD09-8FE710DE87C5}" destId="{46BEE91E-5213-45FC-B335-42C62B04B456}" srcOrd="0" destOrd="0" presId="urn:microsoft.com/office/officeart/2005/8/layout/process2"/>
    <dgm:cxn modelId="{FB3EC4F8-0437-4BC7-A7D0-C1AD8C134E42}" type="presOf" srcId="{0B7097BE-E251-4D0B-888D-85593970B5BB}" destId="{024B44E5-9AA9-4F5F-83C2-21B3E5AEE31E}" srcOrd="0" destOrd="0" presId="urn:microsoft.com/office/officeart/2005/8/layout/process2"/>
    <dgm:cxn modelId="{BEA19730-06F9-4584-A04C-982322F6FB76}" srcId="{C179B002-B91B-4023-90E9-33316A302917}" destId="{189BB6AB-4F8D-4965-A8AE-286A2B1429F6}" srcOrd="2" destOrd="0" parTransId="{C8FD1A59-1C36-4261-B480-061D0AB91BE0}" sibTransId="{EE25D541-B84D-48FB-B7FB-F665E5C6EF26}"/>
    <dgm:cxn modelId="{D1C41265-5866-4CF6-A6F9-D1403DEAE01D}" type="presOf" srcId="{189BB6AB-4F8D-4965-A8AE-286A2B1429F6}" destId="{C5182E7A-60A1-414D-A2C7-0CF97C00C9B5}" srcOrd="0" destOrd="0" presId="urn:microsoft.com/office/officeart/2005/8/layout/process2"/>
    <dgm:cxn modelId="{335EB608-607C-4250-A689-2E96B3F92035}" srcId="{C179B002-B91B-4023-90E9-33316A302917}" destId="{BC3D12AB-D23D-421A-853B-B884F6875A68}" srcOrd="0" destOrd="0" parTransId="{8ECE6926-255B-407F-BB62-A046F3BA0FAF}" sibTransId="{3B3C5A5B-F6C9-4044-AD09-8FE710DE87C5}"/>
    <dgm:cxn modelId="{53FBEC9B-03F4-4CAE-91C4-DE61277EBEF6}" type="presParOf" srcId="{EFCDD15D-79AC-4DDB-97E2-68C31D501E01}" destId="{E077F4CC-424D-43C1-9EC7-071BA551CC05}" srcOrd="0" destOrd="0" presId="urn:microsoft.com/office/officeart/2005/8/layout/process2"/>
    <dgm:cxn modelId="{F52867DB-39F5-48F7-836D-EDDFCFC3DFA8}" type="presParOf" srcId="{EFCDD15D-79AC-4DDB-97E2-68C31D501E01}" destId="{46BEE91E-5213-45FC-B335-42C62B04B456}" srcOrd="1" destOrd="0" presId="urn:microsoft.com/office/officeart/2005/8/layout/process2"/>
    <dgm:cxn modelId="{9509D27F-E25A-4EAB-B026-C37E21B358D0}" type="presParOf" srcId="{46BEE91E-5213-45FC-B335-42C62B04B456}" destId="{E0BB1E0A-595B-4C00-823F-A480ABD84D8B}" srcOrd="0" destOrd="0" presId="urn:microsoft.com/office/officeart/2005/8/layout/process2"/>
    <dgm:cxn modelId="{05676284-7D5B-4978-80D0-52C64297BC6A}" type="presParOf" srcId="{EFCDD15D-79AC-4DDB-97E2-68C31D501E01}" destId="{20195B3D-0345-456A-AA8A-25EA26B08BD3}" srcOrd="2" destOrd="0" presId="urn:microsoft.com/office/officeart/2005/8/layout/process2"/>
    <dgm:cxn modelId="{2430D62C-6BDE-45BC-9C64-18FAC794383F}" type="presParOf" srcId="{EFCDD15D-79AC-4DDB-97E2-68C31D501E01}" destId="{024B44E5-9AA9-4F5F-83C2-21B3E5AEE31E}" srcOrd="3" destOrd="0" presId="urn:microsoft.com/office/officeart/2005/8/layout/process2"/>
    <dgm:cxn modelId="{DE9F149B-C31A-482D-A735-134E3BCECA02}" type="presParOf" srcId="{024B44E5-9AA9-4F5F-83C2-21B3E5AEE31E}" destId="{D937467F-FFA7-412F-9409-E9B54D6A844C}" srcOrd="0" destOrd="0" presId="urn:microsoft.com/office/officeart/2005/8/layout/process2"/>
    <dgm:cxn modelId="{5DBF1B5D-D95F-47C7-A841-E3BB8955C25A}" type="presParOf" srcId="{EFCDD15D-79AC-4DDB-97E2-68C31D501E01}" destId="{C5182E7A-60A1-414D-A2C7-0CF97C00C9B5}" srcOrd="4" destOrd="0" presId="urn:microsoft.com/office/officeart/2005/8/layout/process2"/>
    <dgm:cxn modelId="{18DFF0F5-C236-4E7F-996B-614711AEC0B2}" type="presParOf" srcId="{EFCDD15D-79AC-4DDB-97E2-68C31D501E01}" destId="{88AFFD2D-734E-4348-B1CD-7F9A0C2305A1}" srcOrd="5" destOrd="0" presId="urn:microsoft.com/office/officeart/2005/8/layout/process2"/>
    <dgm:cxn modelId="{7EB1A432-DF3E-4E1E-A143-128ADD57861D}" type="presParOf" srcId="{88AFFD2D-734E-4348-B1CD-7F9A0C2305A1}" destId="{267163A4-5C70-4284-AFFA-2BB66EDA2673}" srcOrd="0" destOrd="0" presId="urn:microsoft.com/office/officeart/2005/8/layout/process2"/>
    <dgm:cxn modelId="{5B156360-BCB5-4D68-A409-E8F6597DD003}" type="presParOf" srcId="{EFCDD15D-79AC-4DDB-97E2-68C31D501E01}" destId="{59BA5E6D-33F1-4C0A-A840-85F33537AAF4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7F4CC-424D-43C1-9EC7-071BA551CC05}">
      <dsp:nvSpPr>
        <dsp:cNvPr id="0" name=""/>
        <dsp:cNvSpPr/>
      </dsp:nvSpPr>
      <dsp:spPr>
        <a:xfrm>
          <a:off x="767181" y="874"/>
          <a:ext cx="3723436" cy="12258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Microfranchisees</a:t>
          </a:r>
          <a:r>
            <a:rPr lang="en-US" sz="2000" b="1" kern="1200" dirty="0" smtClean="0">
              <a:solidFill>
                <a:schemeClr val="tx1"/>
              </a:solidFill>
            </a:rPr>
            <a:t> go door to door with samples and a catalog. Usually in areas off the grid.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803084" y="36777"/>
        <a:ext cx="3651630" cy="1154016"/>
      </dsp:txXfrm>
    </dsp:sp>
    <dsp:sp modelId="{46BEE91E-5213-45FC-B335-42C62B04B456}">
      <dsp:nvSpPr>
        <dsp:cNvPr id="0" name=""/>
        <dsp:cNvSpPr/>
      </dsp:nvSpPr>
      <dsp:spPr>
        <a:xfrm rot="5400000">
          <a:off x="2399058" y="1257342"/>
          <a:ext cx="459683" cy="551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-5400000">
        <a:off x="2463414" y="1303311"/>
        <a:ext cx="330972" cy="321778"/>
      </dsp:txXfrm>
    </dsp:sp>
    <dsp:sp modelId="{20195B3D-0345-456A-AA8A-25EA26B08BD3}">
      <dsp:nvSpPr>
        <dsp:cNvPr id="0" name=""/>
        <dsp:cNvSpPr/>
      </dsp:nvSpPr>
      <dsp:spPr>
        <a:xfrm>
          <a:off x="767181" y="1839608"/>
          <a:ext cx="3723436" cy="5127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The customer places an order.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782198" y="1854625"/>
        <a:ext cx="3693402" cy="482690"/>
      </dsp:txXfrm>
    </dsp:sp>
    <dsp:sp modelId="{024B44E5-9AA9-4F5F-83C2-21B3E5AEE31E}">
      <dsp:nvSpPr>
        <dsp:cNvPr id="0" name=""/>
        <dsp:cNvSpPr/>
      </dsp:nvSpPr>
      <dsp:spPr>
        <a:xfrm rot="5400000">
          <a:off x="2399058" y="2382979"/>
          <a:ext cx="459683" cy="551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-5400000">
        <a:off x="2463414" y="2428948"/>
        <a:ext cx="330972" cy="321778"/>
      </dsp:txXfrm>
    </dsp:sp>
    <dsp:sp modelId="{C5182E7A-60A1-414D-A2C7-0CF97C00C9B5}">
      <dsp:nvSpPr>
        <dsp:cNvPr id="0" name=""/>
        <dsp:cNvSpPr/>
      </dsp:nvSpPr>
      <dsp:spPr>
        <a:xfrm>
          <a:off x="767181" y="2965245"/>
          <a:ext cx="3723436" cy="9863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The </a:t>
          </a:r>
          <a:r>
            <a:rPr lang="en-US" sz="2000" b="1" kern="1200" dirty="0" err="1" smtClean="0">
              <a:solidFill>
                <a:schemeClr val="tx1"/>
              </a:solidFill>
            </a:rPr>
            <a:t>microfranchise</a:t>
          </a:r>
          <a:r>
            <a:rPr lang="en-US" sz="2000" b="1" kern="1200" dirty="0" smtClean="0">
              <a:solidFill>
                <a:schemeClr val="tx1"/>
              </a:solidFill>
            </a:rPr>
            <a:t>, </a:t>
          </a:r>
          <a:r>
            <a:rPr lang="en-US" sz="2000" b="1" kern="1200" dirty="0" err="1" smtClean="0">
              <a:solidFill>
                <a:schemeClr val="tx1"/>
              </a:solidFill>
            </a:rPr>
            <a:t>TecAp</a:t>
          </a:r>
          <a:r>
            <a:rPr lang="en-US" sz="2000" b="1" kern="1200" dirty="0" smtClean="0">
              <a:solidFill>
                <a:schemeClr val="tx1"/>
              </a:solidFill>
            </a:rPr>
            <a:t>, fills the order.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796070" y="2994134"/>
        <a:ext cx="3665658" cy="928568"/>
      </dsp:txXfrm>
    </dsp:sp>
    <dsp:sp modelId="{88AFFD2D-734E-4348-B1CD-7F9A0C2305A1}">
      <dsp:nvSpPr>
        <dsp:cNvPr id="0" name=""/>
        <dsp:cNvSpPr/>
      </dsp:nvSpPr>
      <dsp:spPr>
        <a:xfrm rot="5400000">
          <a:off x="2399058" y="3982236"/>
          <a:ext cx="459683" cy="551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-5400000">
        <a:off x="2463414" y="4028205"/>
        <a:ext cx="330972" cy="321778"/>
      </dsp:txXfrm>
    </dsp:sp>
    <dsp:sp modelId="{59BA5E6D-33F1-4C0A-A840-85F33537AAF4}">
      <dsp:nvSpPr>
        <dsp:cNvPr id="0" name=""/>
        <dsp:cNvSpPr/>
      </dsp:nvSpPr>
      <dsp:spPr>
        <a:xfrm>
          <a:off x="767181" y="4564502"/>
          <a:ext cx="3723436" cy="12258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Then the </a:t>
          </a:r>
          <a:r>
            <a:rPr lang="en-US" sz="2000" b="1" kern="1200" dirty="0" err="1" smtClean="0">
              <a:solidFill>
                <a:schemeClr val="tx1"/>
              </a:solidFill>
            </a:rPr>
            <a:t>microfranchisee</a:t>
          </a:r>
          <a:r>
            <a:rPr lang="en-US" sz="2000" b="1" kern="1200" dirty="0" smtClean="0">
              <a:solidFill>
                <a:schemeClr val="tx1"/>
              </a:solidFill>
            </a:rPr>
            <a:t> returns to the customer with the item and receives cash.</a:t>
          </a:r>
        </a:p>
      </dsp:txBody>
      <dsp:txXfrm>
        <a:off x="803084" y="4600405"/>
        <a:ext cx="3651630" cy="1154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s-NI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D376648-8804-416F-B46F-E940AF11DE9B}" type="datetimeFigureOut">
              <a:rPr lang="es-NI"/>
              <a:pPr>
                <a:defRPr/>
              </a:pPr>
              <a:t>09/04/2012</a:t>
            </a:fld>
            <a:endParaRPr lang="es-NI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s-NI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C27DD2F-1539-43F9-B2D4-1C0C5857541E}" type="slidenum">
              <a:rPr lang="es-NI"/>
              <a:pPr>
                <a:defRPr/>
              </a:pPr>
              <a:t>‹#›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741786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90AEE14-C1E0-4332-AEA0-56B63798B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29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550E21-F59B-416D-AA1F-7FA7A96B248A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F8C5E5-392D-45BE-BD1B-F8D16212D5C0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0748C1-0DED-44E3-B67C-4133A91B3F17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B04EB4-4752-4A03-BF14-565C2583835A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52EC8E-E407-4F65-8D54-33906C0BA875}" type="slidenum">
              <a:rPr lang="en-US">
                <a:solidFill>
                  <a:prstClr val="black"/>
                </a:solidFill>
              </a:rPr>
              <a:pPr eaLnBrk="1" hangingPunct="1"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37FFAA-C411-4D3A-A4F3-E2EA493E9078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044A6F-9F9A-497B-AA09-3F246F1ACA3F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0A899C-EB14-484A-B5A8-4B867FE80A96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0AEE14-C1E0-4332-AEA0-56B63798B84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050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3F5C2D-74BD-4227-A786-AF9F0E9E4487}" type="slidenum">
              <a:rPr lang="en-US" smtClean="0"/>
              <a:pPr eaLnBrk="1" hangingPunct="1"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2E4E9D-564A-42DB-BA44-AEB44B89C428}" type="slidenum">
              <a:rPr lang="en-US" smtClean="0"/>
              <a:pPr eaLnBrk="1" hangingPunct="1"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0AEE14-C1E0-4332-AEA0-56B63798B84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130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82B9CE-F163-4FEB-904B-F25140C8EC9B}" type="slidenum">
              <a:rPr lang="en-US" smtClean="0"/>
              <a:pPr eaLnBrk="1" hangingPunct="1"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93167A-FFF8-43DA-BEF6-0BAA8E43C41C}" type="slidenum">
              <a:rPr lang="en-US" smtClean="0"/>
              <a:pPr eaLnBrk="1" hangingPunct="1"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CFC60B-AE41-4EB5-9890-77F9E7530427}" type="slidenum">
              <a:rPr lang="en-US" smtClean="0"/>
              <a:pPr eaLnBrk="1" hangingPunct="1"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44A75C-B795-468F-9F46-AC61BCF6DF89}" type="slidenum">
              <a:rPr lang="en-US" smtClean="0"/>
              <a:pPr eaLnBrk="1" hangingPunct="1"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D11870-1964-42D3-B8B6-ED6357997814}" type="slidenum">
              <a:rPr lang="en-US" smtClean="0"/>
              <a:pPr eaLnBrk="1" hangingPunct="1"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9D472C-41A9-4632-9586-A8CFF5C61C00}" type="slidenum">
              <a:rPr lang="es-NI" smtClean="0"/>
              <a:pPr eaLnBrk="1" hangingPunct="1"/>
              <a:t>25</a:t>
            </a:fld>
            <a:endParaRPr lang="es-NI" smtClean="0"/>
          </a:p>
        </p:txBody>
      </p:sp>
      <p:sp>
        <p:nvSpPr>
          <p:cNvPr id="8909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698500"/>
            <a:ext cx="4656138" cy="3494088"/>
          </a:xfrm>
          <a:ln/>
        </p:spPr>
      </p:sp>
      <p:sp>
        <p:nvSpPr>
          <p:cNvPr id="89092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274695-79B9-46E8-AF29-DE2AB9BC93F2}" type="slidenum">
              <a:rPr lang="en-US" smtClean="0"/>
              <a:pPr eaLnBrk="1" hangingPunct="1"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CAEED2-1C3E-4C51-AC3B-47B7C9F3DD1C}" type="slidenum">
              <a:rPr lang="en-US" smtClean="0"/>
              <a:pPr eaLnBrk="1" hangingPunct="1"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8890E2-FB4E-4C38-9411-7C2DA2FB1690}" type="slidenum">
              <a:rPr lang="en-US" smtClean="0"/>
              <a:pPr eaLnBrk="1" hangingPunct="1"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075420-7AD1-4C26-84C2-62B3B89B9963}" type="slidenum">
              <a:rPr lang="en-US" smtClean="0"/>
              <a:pPr eaLnBrk="1" hangingPunct="1"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0537E0-9656-4A63-A22A-EA5B0541B163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7B52A0-D1FF-4DED-8536-D16AED004DA1}" type="slidenum">
              <a:rPr lang="en-US" smtClean="0"/>
              <a:pPr eaLnBrk="1" hangingPunct="1"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1DE7BA-46AA-4FCD-A634-1BDFAAE41BEB}" type="slidenum">
              <a:rPr lang="en-US" smtClean="0"/>
              <a:pPr eaLnBrk="1" hangingPunct="1"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143948-2C64-4194-87E5-5ABDF9956A29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18847C-5099-454C-AEBD-F167C6909569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EC9185-4A39-45F2-B8E0-A0FABBC13D92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3E7BF2-E52F-41FF-9BE1-3E51E09ADEE2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94199B-F744-402D-AD1A-1C0DF48495FA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1BBB86-9CE6-493C-9FB5-F0F85121E3DD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A5352-B47E-41AD-95D9-722B66A3FD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20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4FCF0-F98A-4C8C-9174-B7CCEFCE39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193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30543-F3AA-4249-978D-71E8C3BFE8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576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71DB2-72C2-4658-9B67-807D01CFA12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72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1E52C-79EF-4550-AE27-26DE8E46859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394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2E11F-7A20-4A2B-8FE2-E5BABB7D852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969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F5479-CFDA-417C-BA70-9557B882BF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35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2A7F8-643B-4AA2-A37F-8FFE6916ADA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195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9F7E8-3039-4FD0-B61D-A155EFE1A30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640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022A6-2E74-4AC2-816C-8FC9A567EA7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692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58913-2F46-44F1-981F-3F0C9B89D92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693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744B5-BACE-4021-84A2-E06847216E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147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8964E-203F-4431-88DD-9E32C9A4461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12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1FEB6-A8A9-4973-AC5E-A29CDF3D3A2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999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9CB9B-45AF-4F04-9009-DD227E074C7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49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1FD3D-0571-4AD6-8E8D-43532D903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1910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2D80A-D81E-44C3-87DE-F87877913F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57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BDD3E-386F-4685-80CF-5DB7C07FF1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56A94-CF69-49A4-B6A5-6A0FD45BDF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70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D0161-841B-49C0-A1A3-6519D87F20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981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90953-43DD-433A-8F87-FFCD8EE058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32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2B3BF-B483-431D-9BE2-EF7CB78907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365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74C0D5-F2BE-48D9-A797-DFCC4734A0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F74039-7EA4-4C3F-8EA3-FEB4A227A73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6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cgarber@ideasnet.org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26.jpeg"/><Relationship Id="rId4" Type="http://schemas.openxmlformats.org/officeDocument/2006/relationships/hyperlink" Target="mailto:ggaitan@ideasnet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http://www.dlightdesign.com/images/products/global/nova/novas200.jpg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1676400"/>
            <a:ext cx="81534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TECAP</a:t>
            </a:r>
            <a:r>
              <a:rPr lang="en-US" sz="3600" dirty="0" smtClean="0"/>
              <a:t> </a:t>
            </a:r>
            <a:r>
              <a:rPr lang="en-US" sz="3600" dirty="0"/>
              <a:t>stands for “technology that is appropriate.”  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TECAP</a:t>
            </a:r>
            <a:r>
              <a:rPr lang="en-US" sz="3600" dirty="0"/>
              <a:t> provides </a:t>
            </a:r>
            <a:r>
              <a:rPr lang="en-US" sz="3600" b="1" dirty="0"/>
              <a:t>appropriate technologies </a:t>
            </a:r>
            <a:r>
              <a:rPr lang="en-US" sz="3600" dirty="0"/>
              <a:t>to </a:t>
            </a:r>
            <a:r>
              <a:rPr lang="en-US" sz="3600" dirty="0" smtClean="0"/>
              <a:t>rural people. </a:t>
            </a:r>
          </a:p>
          <a:p>
            <a:pPr>
              <a:defRPr/>
            </a:pPr>
            <a:endParaRPr lang="en-US" sz="3600" dirty="0" smtClean="0"/>
          </a:p>
          <a:p>
            <a:pPr>
              <a:defRPr/>
            </a:pPr>
            <a:r>
              <a:rPr lang="en-US" sz="3600" dirty="0" smtClean="0"/>
              <a:t>We have begun with farmers</a:t>
            </a:r>
          </a:p>
          <a:p>
            <a:pPr>
              <a:defRPr/>
            </a:pPr>
            <a:r>
              <a:rPr lang="en-US" sz="3600" dirty="0" smtClean="0"/>
              <a:t>producing </a:t>
            </a:r>
            <a:r>
              <a:rPr lang="en-US" sz="3600" dirty="0"/>
              <a:t>in fair trade </a:t>
            </a:r>
            <a:r>
              <a:rPr lang="en-US" sz="3600" dirty="0" smtClean="0"/>
              <a:t>coffee</a:t>
            </a:r>
          </a:p>
          <a:p>
            <a:pPr>
              <a:defRPr/>
            </a:pPr>
            <a:r>
              <a:rPr lang="en-US" sz="3600" dirty="0" smtClean="0"/>
              <a:t>cooperatives </a:t>
            </a:r>
            <a:r>
              <a:rPr lang="en-US" sz="3600" dirty="0"/>
              <a:t>in </a:t>
            </a:r>
            <a:r>
              <a:rPr lang="en-US" sz="3600" dirty="0" smtClean="0"/>
              <a:t>Nicaragua</a:t>
            </a:r>
            <a:r>
              <a:rPr lang="en-US" sz="3600" dirty="0"/>
              <a:t>.</a:t>
            </a:r>
          </a:p>
          <a:p>
            <a:pPr>
              <a:defRPr/>
            </a:pPr>
            <a:endParaRPr lang="en-US" sz="3200" b="1" dirty="0"/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2743200" y="295275"/>
            <a:ext cx="5715000" cy="1219200"/>
          </a:xfrm>
        </p:spPr>
        <p:txBody>
          <a:bodyPr/>
          <a:lstStyle/>
          <a:p>
            <a:pPr algn="l"/>
            <a:r>
              <a:rPr lang="en-US" sz="4000" b="1" dirty="0" smtClean="0"/>
              <a:t>IDEAS has created the 1</a:t>
            </a:r>
            <a:r>
              <a:rPr lang="en-US" sz="4000" b="1" baseline="30000" dirty="0" smtClean="0"/>
              <a:t>st</a:t>
            </a:r>
            <a:r>
              <a:rPr lang="en-US" sz="4000" b="1" dirty="0" smtClean="0"/>
              <a:t> microfranchise in Nicaragua</a:t>
            </a:r>
          </a:p>
        </p:txBody>
      </p:sp>
      <p:pic>
        <p:nvPicPr>
          <p:cNvPr id="21508" name="Picture 5" descr="Logo TecAp - mejorad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22098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IMG39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61"/>
          <a:stretch>
            <a:fillRect/>
          </a:stretch>
        </p:blipFill>
        <p:spPr bwMode="auto">
          <a:xfrm>
            <a:off x="6629400" y="3429000"/>
            <a:ext cx="2514600" cy="191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705600" cy="1249362"/>
          </a:xfrm>
        </p:spPr>
        <p:txBody>
          <a:bodyPr/>
          <a:lstStyle/>
          <a:p>
            <a:pPr algn="l"/>
            <a:r>
              <a:rPr lang="en-US" sz="3200" b="1" smtClean="0"/>
              <a:t>Microfranchisees meet once a month for training &amp; logistics</a:t>
            </a:r>
          </a:p>
        </p:txBody>
      </p:sp>
      <p:pic>
        <p:nvPicPr>
          <p:cNvPr id="47107" name="Picture 3" descr="Logo TecAp - mejorad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22098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1676400"/>
            <a:ext cx="8534400" cy="2057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</a:rPr>
              <a:t>TecAp</a:t>
            </a:r>
            <a:r>
              <a:rPr lang="en-US" sz="2400" dirty="0"/>
              <a:t> meets with the </a:t>
            </a:r>
            <a:r>
              <a:rPr lang="en-US" sz="2400" dirty="0" err="1"/>
              <a:t>microfranchisees</a:t>
            </a:r>
            <a:r>
              <a:rPr lang="en-US" sz="2400" dirty="0"/>
              <a:t> once a month to: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/>
              <a:t>  review how sales have gone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/>
              <a:t>  discuss customer concerns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/>
              <a:t>  give answers to questions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/>
              <a:t>  seek ways to improve the system</a:t>
            </a:r>
          </a:p>
        </p:txBody>
      </p:sp>
      <p:pic>
        <p:nvPicPr>
          <p:cNvPr id="47109" name="Picture 8" descr="IMG_018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33800"/>
            <a:ext cx="4953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705600" cy="1249362"/>
          </a:xfrm>
        </p:spPr>
        <p:txBody>
          <a:bodyPr/>
          <a:lstStyle/>
          <a:p>
            <a:pPr algn="l"/>
            <a:r>
              <a:rPr lang="en-US" sz="3200" b="1" smtClean="0"/>
              <a:t>Microfranchisees meet once a month for training &amp; logistics</a:t>
            </a:r>
          </a:p>
        </p:txBody>
      </p:sp>
      <p:pic>
        <p:nvPicPr>
          <p:cNvPr id="48131" name="Picture 3" descr="Logo TecAp - mejorad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22098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1828800"/>
            <a:ext cx="838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Much of the meeting is dedicated to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</a:rPr>
              <a:t>TecAp</a:t>
            </a:r>
            <a:r>
              <a:rPr lang="en-US" sz="2400" dirty="0"/>
              <a:t> training the women about new items and deepening their understanding about technology. Most have an elementary education.</a:t>
            </a:r>
          </a:p>
        </p:txBody>
      </p:sp>
      <p:pic>
        <p:nvPicPr>
          <p:cNvPr id="48133" name="Picture 7" descr="IMG_017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810000"/>
            <a:ext cx="27654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9" descr="IMG_023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00400"/>
            <a:ext cx="23622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10" descr="IMG_020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338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705600" cy="1249362"/>
          </a:xfrm>
        </p:spPr>
        <p:txBody>
          <a:bodyPr/>
          <a:lstStyle/>
          <a:p>
            <a:pPr algn="l"/>
            <a:r>
              <a:rPr lang="en-US" sz="3200" b="1" smtClean="0"/>
              <a:t>Microfranchisees meet once a month for training &amp; logistics</a:t>
            </a:r>
          </a:p>
        </p:txBody>
      </p:sp>
      <p:pic>
        <p:nvPicPr>
          <p:cNvPr id="49155" name="Picture 3" descr="Logo TecAp - mejorad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22098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381000" y="1752600"/>
            <a:ext cx="830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/>
              <a:t>The microfranchisees receive the items that have been ordered.  And the cycle begins again.</a:t>
            </a:r>
          </a:p>
        </p:txBody>
      </p:sp>
      <p:pic>
        <p:nvPicPr>
          <p:cNvPr id="49157" name="Picture 7" descr="IMG43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19400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8" descr="IMG_019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6"/>
          <p:cNvGrpSpPr>
            <a:grpSpLocks/>
          </p:cNvGrpSpPr>
          <p:nvPr/>
        </p:nvGrpSpPr>
        <p:grpSpPr bwMode="auto">
          <a:xfrm>
            <a:off x="166367" y="37889"/>
            <a:ext cx="8825234" cy="6820112"/>
            <a:chOff x="1110515" y="-1270090"/>
            <a:chExt cx="7363876" cy="6903275"/>
          </a:xfrm>
        </p:grpSpPr>
        <p:sp>
          <p:nvSpPr>
            <p:cNvPr id="9219" name="Line 3"/>
            <p:cNvSpPr>
              <a:spLocks noChangeShapeType="1"/>
            </p:cNvSpPr>
            <p:nvPr/>
          </p:nvSpPr>
          <p:spPr bwMode="auto">
            <a:xfrm flipH="1" flipV="1">
              <a:off x="3005164" y="3463993"/>
              <a:ext cx="132960" cy="935123"/>
            </a:xfrm>
            <a:prstGeom prst="line">
              <a:avLst/>
            </a:prstGeom>
            <a:noFill/>
            <a:ln w="25400">
              <a:solidFill>
                <a:srgbClr val="0066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20" name="Line 4"/>
            <p:cNvSpPr>
              <a:spLocks noChangeShapeType="1"/>
            </p:cNvSpPr>
            <p:nvPr/>
          </p:nvSpPr>
          <p:spPr bwMode="auto">
            <a:xfrm flipH="1">
              <a:off x="5636514" y="1201578"/>
              <a:ext cx="355726" cy="2607631"/>
            </a:xfrm>
            <a:prstGeom prst="line">
              <a:avLst/>
            </a:prstGeom>
            <a:noFill/>
            <a:ln w="25400">
              <a:solidFill>
                <a:srgbClr val="0066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21" name="Line 5"/>
            <p:cNvSpPr>
              <a:spLocks noChangeShapeType="1"/>
            </p:cNvSpPr>
            <p:nvPr/>
          </p:nvSpPr>
          <p:spPr bwMode="auto">
            <a:xfrm flipV="1">
              <a:off x="5582011" y="-686488"/>
              <a:ext cx="301228" cy="1460532"/>
            </a:xfrm>
            <a:prstGeom prst="line">
              <a:avLst/>
            </a:prstGeom>
            <a:noFill/>
            <a:ln w="25400">
              <a:solidFill>
                <a:srgbClr val="0066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1327337" y="-954034"/>
              <a:ext cx="1728485" cy="535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US" sz="2000" b="1" dirty="0" smtClean="0">
                  <a:solidFill>
                    <a:srgbClr val="A50021"/>
                  </a:solidFill>
                  <a:latin typeface="Calibri" pitchFamily="34" charset="0"/>
                  <a:cs typeface="Arial" charset="0"/>
                </a:rPr>
                <a:t>The TecAp Microfranchise </a:t>
              </a:r>
              <a:r>
                <a:rPr lang="en-US" sz="2000" b="1" dirty="0">
                  <a:solidFill>
                    <a:srgbClr val="A50021"/>
                  </a:solidFill>
                  <a:latin typeface="Calibri" pitchFamily="34" charset="0"/>
                  <a:cs typeface="Arial" charset="0"/>
                </a:rPr>
                <a:t>System</a:t>
              </a:r>
              <a:endParaRPr lang="en-US" sz="20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223" name="Line 7"/>
            <p:cNvSpPr>
              <a:spLocks noChangeShapeType="1"/>
            </p:cNvSpPr>
            <p:nvPr/>
          </p:nvSpPr>
          <p:spPr bwMode="auto">
            <a:xfrm flipV="1">
              <a:off x="2052717" y="-418938"/>
              <a:ext cx="1091877" cy="688429"/>
            </a:xfrm>
            <a:prstGeom prst="line">
              <a:avLst/>
            </a:prstGeom>
            <a:noFill/>
            <a:ln w="25400">
              <a:solidFill>
                <a:srgbClr val="0066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24" name="Text Box 8"/>
            <p:cNvSpPr txBox="1">
              <a:spLocks noChangeArrowheads="1"/>
            </p:cNvSpPr>
            <p:nvPr/>
          </p:nvSpPr>
          <p:spPr bwMode="auto">
            <a:xfrm>
              <a:off x="1110515" y="269491"/>
              <a:ext cx="1838164" cy="4978046"/>
            </a:xfrm>
            <a:prstGeom prst="rect">
              <a:avLst/>
            </a:prstGeom>
            <a:solidFill>
              <a:srgbClr val="FFFF99"/>
            </a:solidFill>
            <a:ln w="25400" algn="in">
              <a:solidFill>
                <a:srgbClr val="006699"/>
              </a:solidFill>
              <a:miter lim="800000"/>
              <a:headEnd/>
              <a:tailEnd/>
            </a:ln>
          </p:spPr>
          <p:txBody>
            <a:bodyPr tIns="91440" bIns="9144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US" b="1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IDEAS</a:t>
              </a: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is both a US &amp; Nicaraguan non-profit that is the </a:t>
              </a:r>
              <a:r>
                <a:rPr lang="en-US" b="1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Microfranchisor, </a:t>
              </a: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which</a:t>
              </a:r>
              <a:r>
                <a:rPr lang="en-US" b="1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the </a:t>
              </a:r>
              <a:r>
                <a:rPr lang="en-US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owner of the </a:t>
              </a:r>
              <a:r>
                <a:rPr lang="en-US" b="1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TecAp trade mark &amp; the microfranchise</a:t>
              </a: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. The TecAp microfranchise is a proven business model that has been systematized in order to be </a:t>
              </a:r>
              <a:r>
                <a:rPr lang="en-US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repeated in many places by independent </a:t>
              </a: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women microentrepreneurs in Central America.</a:t>
              </a: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3197071" y="-1270090"/>
              <a:ext cx="2384939" cy="4849697"/>
            </a:xfrm>
            <a:prstGeom prst="rect">
              <a:avLst/>
            </a:prstGeom>
            <a:solidFill>
              <a:srgbClr val="FFFF99"/>
            </a:solidFill>
            <a:ln w="25400" algn="in">
              <a:solidFill>
                <a:srgbClr val="006699"/>
              </a:solidFill>
              <a:miter lim="800000"/>
              <a:headEnd/>
              <a:tailEnd/>
            </a:ln>
          </p:spPr>
          <p:txBody>
            <a:bodyPr tIns="91440" bIns="9144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The </a:t>
              </a:r>
              <a:r>
                <a:rPr lang="en-US" b="1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TecAp Microfranchisor</a:t>
              </a: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provides:</a:t>
              </a:r>
            </a:p>
            <a:p>
              <a:pPr eaLnBrk="1" hangingPunct="1">
                <a:buFont typeface="Calibri" pitchFamily="34" charset="0"/>
                <a:buChar char="•"/>
              </a:pPr>
              <a:r>
                <a:rPr lang="en-US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 A proven business </a:t>
              </a: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plan</a:t>
              </a:r>
              <a:endParaRPr lang="en-US" dirty="0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  <a:p>
              <a:pPr eaLnBrk="1" hangingPunct="1">
                <a:buFont typeface="Calibri" pitchFamily="34" charset="0"/>
                <a:buChar char="•"/>
              </a:pPr>
              <a:r>
                <a:rPr lang="en-US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 The brand, marketing </a:t>
              </a: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techniques &amp; </a:t>
              </a:r>
              <a:r>
                <a:rPr lang="en-US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publicity</a:t>
              </a:r>
            </a:p>
            <a:p>
              <a:pPr eaLnBrk="1" hangingPunct="1">
                <a:buFont typeface="Calibri" pitchFamily="34" charset="0"/>
                <a:buChar char="•"/>
              </a:pPr>
              <a:r>
                <a:rPr lang="en-US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 </a:t>
              </a: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Useful products at low prices, due to buying at wholesale, </a:t>
              </a:r>
              <a:r>
                <a:rPr lang="en-US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bringing to microfranchisees economies </a:t>
              </a:r>
              <a:r>
                <a:rPr lang="en-US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of </a:t>
              </a: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scale</a:t>
              </a:r>
            </a:p>
            <a:p>
              <a:pPr eaLnBrk="1" hangingPunct="1">
                <a:buFont typeface="Calibri" pitchFamily="34" charset="0"/>
                <a:buChar char="•"/>
              </a:pPr>
              <a:r>
                <a:rPr lang="en-US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Products that the competition does not have</a:t>
              </a:r>
            </a:p>
            <a:p>
              <a:pPr eaLnBrk="1" hangingPunct="1">
                <a:buFont typeface="Calibri" pitchFamily="34" charset="0"/>
                <a:buChar char="•"/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A monopoly territory in which to sell</a:t>
              </a:r>
              <a:endParaRPr lang="en-US" dirty="0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  <a:p>
              <a:pPr eaLnBrk="1" hangingPunct="1">
                <a:buFont typeface="Calibri" pitchFamily="34" charset="0"/>
                <a:buChar char="•"/>
              </a:pPr>
              <a:r>
                <a:rPr lang="en-US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 Training and ongoing technical </a:t>
              </a: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assistance in monthly sessions</a:t>
              </a:r>
              <a:endParaRPr lang="en-US" dirty="0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  <a:p>
              <a:pPr eaLnBrk="1" hangingPunct="1"/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>
              <a:off x="5970938" y="-1190291"/>
              <a:ext cx="2503452" cy="2468134"/>
            </a:xfrm>
            <a:prstGeom prst="rect">
              <a:avLst/>
            </a:prstGeom>
            <a:solidFill>
              <a:srgbClr val="FFFF99"/>
            </a:solidFill>
            <a:ln w="25400" algn="in">
              <a:solidFill>
                <a:srgbClr val="006699"/>
              </a:solidFill>
              <a:miter lim="800000"/>
              <a:headEnd/>
              <a:tailEnd/>
            </a:ln>
          </p:spPr>
          <p:txBody>
            <a:bodyPr tIns="91440" bIns="9144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US" b="1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The Microfranchisee</a:t>
              </a:r>
              <a:r>
                <a:rPr lang="en-US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is a </a:t>
              </a: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low-income woman micro-entrepreneur </a:t>
              </a:r>
              <a:r>
                <a:rPr lang="en-US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that learns how to operate the business and how to grow the business </a:t>
              </a: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quickly, because of </a:t>
              </a:r>
              <a:r>
                <a:rPr lang="en-US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the advantages of being part of </a:t>
              </a: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the </a:t>
              </a:r>
              <a:r>
                <a:rPr lang="en-US" b="1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TecAp</a:t>
              </a: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b="1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microfranchise</a:t>
              </a:r>
              <a:r>
                <a:rPr lang="en-US" b="1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.</a:t>
              </a:r>
              <a:endParaRPr lang="en-US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227" name="Text Box 11"/>
            <p:cNvSpPr txBox="1">
              <a:spLocks noChangeArrowheads="1"/>
            </p:cNvSpPr>
            <p:nvPr/>
          </p:nvSpPr>
          <p:spPr bwMode="auto">
            <a:xfrm>
              <a:off x="5992241" y="1503557"/>
              <a:ext cx="2482150" cy="4129626"/>
            </a:xfrm>
            <a:prstGeom prst="rect">
              <a:avLst/>
            </a:prstGeom>
            <a:solidFill>
              <a:srgbClr val="FFFF99"/>
            </a:solidFill>
            <a:ln w="25400" algn="in">
              <a:solidFill>
                <a:srgbClr val="006699"/>
              </a:solidFill>
              <a:miter lim="800000"/>
              <a:headEnd/>
              <a:tailEnd/>
            </a:ln>
          </p:spPr>
          <p:txBody>
            <a:bodyPr tIns="91440" bIns="9144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US" b="1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A Microfinance institution </a:t>
              </a: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lends to the </a:t>
              </a:r>
              <a:r>
                <a:rPr lang="en-US" b="1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microfranchisees </a:t>
              </a: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to buy products. The microfranchisee becomes profitable faster (than a normal microenterprise) and thus </a:t>
              </a:r>
              <a:r>
                <a:rPr lang="en-US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can borrow more </a:t>
              </a: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money. The risk to the financial institutions is less since it is lending to many who run the exact same business &amp; it receives info on sales volume from the </a:t>
              </a:r>
              <a:r>
                <a:rPr lang="en-US" b="1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m</a:t>
              </a:r>
              <a:r>
                <a:rPr lang="en-US" b="1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icrofranchisor.</a:t>
              </a:r>
              <a:endParaRPr lang="en-US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228" name="Text Box 12"/>
            <p:cNvSpPr txBox="1">
              <a:spLocks noChangeArrowheads="1"/>
            </p:cNvSpPr>
            <p:nvPr/>
          </p:nvSpPr>
          <p:spPr bwMode="auto">
            <a:xfrm>
              <a:off x="3138124" y="3740306"/>
              <a:ext cx="2443888" cy="1892879"/>
            </a:xfrm>
            <a:prstGeom prst="rect">
              <a:avLst/>
            </a:prstGeom>
            <a:solidFill>
              <a:srgbClr val="FFFF99"/>
            </a:solidFill>
            <a:ln w="25400" algn="in">
              <a:solidFill>
                <a:srgbClr val="006699"/>
              </a:solidFill>
              <a:miter lim="800000"/>
              <a:headEnd/>
              <a:tailEnd/>
            </a:ln>
          </p:spPr>
          <p:txBody>
            <a:bodyPr tIns="91440" bIns="9144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US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The </a:t>
              </a:r>
              <a:r>
                <a:rPr lang="en-US" b="1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microfranchisee</a:t>
              </a:r>
              <a:r>
                <a:rPr lang="en-US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provides: market research, useful </a:t>
              </a:r>
              <a:r>
                <a:rPr lang="en-US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experiences &amp; advice to the </a:t>
              </a:r>
              <a:r>
                <a:rPr lang="en-US" b="1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microfranchiso</a:t>
              </a: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r, in addition to a good sales volume in different products.</a:t>
              </a: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229" name="Line 13"/>
            <p:cNvSpPr>
              <a:spLocks noChangeShapeType="1"/>
            </p:cNvSpPr>
            <p:nvPr/>
          </p:nvSpPr>
          <p:spPr bwMode="auto">
            <a:xfrm>
              <a:off x="7343444" y="1236825"/>
              <a:ext cx="0" cy="266732"/>
            </a:xfrm>
            <a:prstGeom prst="line">
              <a:avLst/>
            </a:prstGeom>
            <a:noFill/>
            <a:ln w="22225">
              <a:solidFill>
                <a:srgbClr val="006699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363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6477000" cy="1143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What does the TecAp microfranchise provide to these women?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>
          <a:xfrm>
            <a:off x="950119" y="1447800"/>
            <a:ext cx="8077200" cy="4800600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A business that is easily replicable by low income microfranchisees with little formal education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A tested business that meets a market demand at prices her neighbors are willing to pay 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Guaranteed margin to the microfranchisees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b="1" dirty="0" smtClean="0">
                <a:solidFill>
                  <a:srgbClr val="7030A0"/>
                </a:solidFill>
              </a:rPr>
              <a:t>Assists the women to become credit worthy with an MFI so can later borrow for other purposes.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Rapid growth in numbers of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microfranchisees, each of which has her own territory. 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b="1" dirty="0" smtClean="0">
                <a:solidFill>
                  <a:srgbClr val="00B0F0"/>
                </a:solidFill>
              </a:rPr>
              <a:t>Income to the microfranchisor that will eventually have a sustainable business.</a:t>
            </a:r>
          </a:p>
        </p:txBody>
      </p:sp>
      <p:pic>
        <p:nvPicPr>
          <p:cNvPr id="20485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" y="0"/>
            <a:ext cx="1443038" cy="1371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2971800" y="274638"/>
            <a:ext cx="6096000" cy="1249362"/>
          </a:xfrm>
        </p:spPr>
        <p:txBody>
          <a:bodyPr/>
          <a:lstStyle/>
          <a:p>
            <a:pPr algn="l"/>
            <a:r>
              <a:rPr lang="en-US" sz="3200" b="1" dirty="0" smtClean="0"/>
              <a:t>What’s next for the microfranchisee program?</a:t>
            </a:r>
          </a:p>
        </p:txBody>
      </p:sp>
      <p:pic>
        <p:nvPicPr>
          <p:cNvPr id="50179" name="Picture 3" descr="Logo TecAp - mejorad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22098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381000" y="1752600"/>
            <a:ext cx="83058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400" dirty="0" smtClean="0"/>
              <a:t>During 2012 we hope to grow </a:t>
            </a:r>
            <a:r>
              <a:rPr lang="en-US" sz="2400" smtClean="0"/>
              <a:t>to 300 </a:t>
            </a:r>
            <a:r>
              <a:rPr lang="en-US" sz="2400" dirty="0" smtClean="0"/>
              <a:t>franchisees and then to double that </a:t>
            </a:r>
            <a:r>
              <a:rPr lang="en-US" sz="2400" smtClean="0"/>
              <a:t>to 600 </a:t>
            </a:r>
            <a:r>
              <a:rPr lang="en-US" sz="2400" dirty="0" smtClean="0"/>
              <a:t>microfranchisees by the end  of 2013.</a:t>
            </a:r>
            <a:endParaRPr lang="en-US" sz="2400" dirty="0"/>
          </a:p>
          <a:p>
            <a:pPr marL="457200" indent="-457200">
              <a:buFontTx/>
              <a:buAutoNum type="arabicPeriod"/>
            </a:pPr>
            <a:endParaRPr lang="en-US" sz="2400" dirty="0"/>
          </a:p>
          <a:p>
            <a:pPr marL="457200" indent="-457200">
              <a:buFontTx/>
              <a:buAutoNum type="arabicPeriod"/>
            </a:pPr>
            <a:r>
              <a:rPr lang="en-US" sz="2400" dirty="0" smtClean="0"/>
              <a:t>We are expanding </a:t>
            </a:r>
            <a:r>
              <a:rPr lang="en-US" sz="2400" dirty="0"/>
              <a:t>the product offering to include still smaller, more affordable solar systems for homes (5W, 10W, and 15W options for families living in extreme poverty).</a:t>
            </a:r>
          </a:p>
          <a:p>
            <a:pPr marL="457200" indent="-457200">
              <a:buFontTx/>
              <a:buAutoNum type="arabicPeriod"/>
            </a:pPr>
            <a:endParaRPr lang="en-US" sz="2400" dirty="0"/>
          </a:p>
          <a:p>
            <a:pPr marL="457200" indent="-457200">
              <a:buFontTx/>
              <a:buAutoNum type="arabicPeriod"/>
            </a:pPr>
            <a:r>
              <a:rPr lang="en-US" sz="2400" dirty="0" smtClean="0"/>
              <a:t>We are training </a:t>
            </a:r>
            <a:r>
              <a:rPr lang="en-US" sz="2400" dirty="0"/>
              <a:t>microfranchisees to sell irrigation systems, rain water catchment systems, and other technologies aside from solar panels for homes and small solar-powered items.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6705600" cy="1143000"/>
          </a:xfrm>
        </p:spPr>
        <p:txBody>
          <a:bodyPr/>
          <a:lstStyle/>
          <a:p>
            <a:pPr lvl="0" eaLnBrk="1" hangingPunct="1">
              <a:defRPr/>
            </a:pPr>
            <a:r>
              <a:rPr lang="en-US" sz="3200" b="1" dirty="0" smtClean="0"/>
              <a:t>TecAp promotes technologies that are appropriate to rural communities:</a:t>
            </a:r>
          </a:p>
        </p:txBody>
      </p:sp>
      <p:pic>
        <p:nvPicPr>
          <p:cNvPr id="27651" name="Picture 3" descr="Logo TecAp - mejorad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22098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" y="1600200"/>
            <a:ext cx="7528446" cy="50167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r>
              <a:rPr lang="en-US" sz="4000" b="1" dirty="0">
                <a:solidFill>
                  <a:schemeClr val="bg1"/>
                </a:solidFill>
              </a:rPr>
              <a:t>Solar technologies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4000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4000" b="1" dirty="0">
                <a:solidFill>
                  <a:schemeClr val="bg1"/>
                </a:solidFill>
              </a:rPr>
              <a:t>  M</a:t>
            </a:r>
            <a:r>
              <a:rPr lang="en-US" sz="4000" b="1" dirty="0" smtClean="0">
                <a:solidFill>
                  <a:schemeClr val="bg1"/>
                </a:solidFill>
              </a:rPr>
              <a:t>ore </a:t>
            </a:r>
            <a:r>
              <a:rPr lang="en-US" sz="4000" b="1" dirty="0">
                <a:solidFill>
                  <a:schemeClr val="bg1"/>
                </a:solidFill>
              </a:rPr>
              <a:t>efficient </a:t>
            </a:r>
            <a:r>
              <a:rPr lang="en-US" sz="4000" b="1" dirty="0" smtClean="0">
                <a:solidFill>
                  <a:schemeClr val="bg1"/>
                </a:solidFill>
              </a:rPr>
              <a:t>cook stoves</a:t>
            </a:r>
            <a:endParaRPr lang="en-US" sz="4000" b="1" dirty="0">
              <a:solidFill>
                <a:schemeClr val="bg1"/>
              </a:solidFill>
            </a:endParaRPr>
          </a:p>
          <a:p>
            <a:pPr>
              <a:defRPr/>
            </a:pPr>
            <a:endParaRPr lang="en-US" sz="4000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4000" b="1" dirty="0">
                <a:solidFill>
                  <a:schemeClr val="bg1"/>
                </a:solidFill>
              </a:rPr>
              <a:t>  Rain water catchment </a:t>
            </a:r>
            <a:r>
              <a:rPr lang="en-US" sz="4000" b="1" dirty="0" smtClean="0">
                <a:solidFill>
                  <a:schemeClr val="bg1"/>
                </a:solidFill>
              </a:rPr>
              <a:t>systems</a:t>
            </a:r>
          </a:p>
          <a:p>
            <a:pPr>
              <a:defRPr/>
            </a:pPr>
            <a:endParaRPr lang="en-US" sz="4000" b="1" dirty="0" smtClean="0">
              <a:solidFill>
                <a:schemeClr val="bg1"/>
              </a:solidFill>
            </a:endParaRPr>
          </a:p>
          <a:p>
            <a:pPr lvl="0">
              <a:buFont typeface="Wingdings" pitchFamily="2" charset="2"/>
              <a:buChar char="Ø"/>
              <a:defRPr/>
            </a:pPr>
            <a:r>
              <a:rPr lang="en-US" sz="4000" b="1" dirty="0">
                <a:solidFill>
                  <a:prstClr val="white"/>
                </a:solidFill>
              </a:rPr>
              <a:t>Drip irrigation systems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TecAp also arranges financing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  <a:defRPr/>
            </a:pPr>
            <a:r>
              <a:rPr lang="en-US" sz="3600" dirty="0" smtClean="0">
                <a:solidFill>
                  <a:prstClr val="black"/>
                </a:solidFill>
              </a:rPr>
              <a:t>  </a:t>
            </a:r>
            <a:r>
              <a:rPr lang="en-US" sz="3600" dirty="0">
                <a:solidFill>
                  <a:prstClr val="black"/>
                </a:solidFill>
              </a:rPr>
              <a:t>Help coops get longer term international financing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600" dirty="0">
                <a:solidFill>
                  <a:prstClr val="black"/>
                </a:solidFill>
              </a:rPr>
              <a:t>  Coops then provide microcredit to their members </a:t>
            </a:r>
            <a:r>
              <a:rPr lang="en-US" sz="3600" dirty="0" smtClean="0">
                <a:solidFill>
                  <a:prstClr val="black"/>
                </a:solidFill>
              </a:rPr>
              <a:t>for 3 to 5 years, </a:t>
            </a:r>
            <a:r>
              <a:rPr lang="en-US" sz="3600" dirty="0">
                <a:solidFill>
                  <a:prstClr val="black"/>
                </a:solidFill>
              </a:rPr>
              <a:t>which lowers the annual amount to be paid and puts larger technologies within reach for low income farmers.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11746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886200" cy="1752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/>
              <a:t>We install Solar Panels in  </a:t>
            </a:r>
            <a:br>
              <a:rPr lang="en-US" b="1" dirty="0" smtClean="0"/>
            </a:br>
            <a:r>
              <a:rPr lang="en-US" b="1" dirty="0" smtClean="0"/>
              <a:t>Rural Homes</a:t>
            </a:r>
            <a:endParaRPr lang="en-US" b="1" dirty="0"/>
          </a:p>
        </p:txBody>
      </p:sp>
      <p:pic>
        <p:nvPicPr>
          <p:cNvPr id="5" name="Picture 11" descr="G:\Nic Consejo Cons 11-09 1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28800"/>
            <a:ext cx="3505200" cy="4675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3" descr="C:\Documents and Settings\Telma\Escritorio\Fotos\Nic Consejo Cons 11-09 418.jpg"/>
          <p:cNvPicPr>
            <a:picLocks noChangeAspect="1" noChangeArrowheads="1"/>
          </p:cNvPicPr>
          <p:nvPr/>
        </p:nvPicPr>
        <p:blipFill>
          <a:blip r:embed="rId4"/>
          <a:srcRect l="3157"/>
          <a:stretch>
            <a:fillRect/>
          </a:stretch>
        </p:blipFill>
        <p:spPr bwMode="auto">
          <a:xfrm>
            <a:off x="4953000" y="4321175"/>
            <a:ext cx="3200400" cy="2297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Oval 10"/>
          <p:cNvSpPr/>
          <p:nvPr/>
        </p:nvSpPr>
        <p:spPr>
          <a:xfrm>
            <a:off x="6248400" y="4495800"/>
            <a:ext cx="1219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546979" y="154781"/>
            <a:ext cx="4419600" cy="416639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/>
              <a:t>  </a:t>
            </a:r>
            <a:r>
              <a:rPr lang="en-US" sz="2400" dirty="0" smtClean="0"/>
              <a:t>More than 35% of  Nicaraguans are not </a:t>
            </a:r>
            <a:r>
              <a:rPr lang="en-US" sz="2400" dirty="0"/>
              <a:t>connected to the electrical power grid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/>
              <a:t>  </a:t>
            </a:r>
            <a:r>
              <a:rPr lang="en-US" sz="2400" dirty="0" smtClean="0"/>
              <a:t>Realistically, the </a:t>
            </a:r>
            <a:r>
              <a:rPr lang="en-US" sz="2400" dirty="0"/>
              <a:t>power grid </a:t>
            </a:r>
            <a:r>
              <a:rPr lang="en-US" sz="2400" dirty="0" smtClean="0"/>
              <a:t>will never reach remote </a:t>
            </a:r>
            <a:r>
              <a:rPr lang="en-US" sz="2400" dirty="0"/>
              <a:t>areas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/>
              <a:t>  </a:t>
            </a:r>
            <a:r>
              <a:rPr lang="en-US" sz="2400" dirty="0" smtClean="0"/>
              <a:t>Some </a:t>
            </a:r>
            <a:r>
              <a:rPr lang="en-US" sz="2400" dirty="0"/>
              <a:t>areas will get connected </a:t>
            </a:r>
            <a:r>
              <a:rPr lang="en-US" sz="2400" dirty="0" smtClean="0"/>
              <a:t>for </a:t>
            </a:r>
            <a:r>
              <a:rPr lang="en-US" sz="2400" dirty="0"/>
              <a:t>another </a:t>
            </a:r>
            <a:r>
              <a:rPr lang="en-US" sz="2400" dirty="0" smtClean="0"/>
              <a:t>15 to 20 </a:t>
            </a:r>
            <a:r>
              <a:rPr lang="en-US" sz="2400" dirty="0"/>
              <a:t>years</a:t>
            </a: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Nic Consejo Cons 11-09 3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81000"/>
            <a:ext cx="286861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50800" dir="54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5" name="Picture 5" descr="G:\Nic Consejo Cons 11-09 2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3505200"/>
            <a:ext cx="20351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50800" dir="54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7" name="Picture 9" descr="G:\Nic Consejo Cons 11-09 395.jpg"/>
          <p:cNvPicPr>
            <a:picLocks noChangeAspect="1" noChangeArrowheads="1"/>
          </p:cNvPicPr>
          <p:nvPr/>
        </p:nvPicPr>
        <p:blipFill>
          <a:blip r:embed="rId5"/>
          <a:srcRect l="17175" t="15930" r="12157" b="11198"/>
          <a:stretch>
            <a:fillRect/>
          </a:stretch>
        </p:blipFill>
        <p:spPr bwMode="auto">
          <a:xfrm>
            <a:off x="533400" y="3505200"/>
            <a:ext cx="1989138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50800" dir="54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49157" name="Rectangle 7"/>
          <p:cNvSpPr>
            <a:spLocks noChangeArrowheads="1"/>
          </p:cNvSpPr>
          <p:nvPr/>
        </p:nvSpPr>
        <p:spPr bwMode="auto">
          <a:xfrm>
            <a:off x="304800" y="273467"/>
            <a:ext cx="5257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dirty="0">
                <a:latin typeface="+mn-lt"/>
              </a:rPr>
              <a:t>A </a:t>
            </a:r>
            <a:r>
              <a:rPr lang="es-ES" sz="2800" dirty="0" err="1">
                <a:latin typeface="+mn-lt"/>
              </a:rPr>
              <a:t>small</a:t>
            </a:r>
            <a:r>
              <a:rPr lang="es-ES" sz="2800" dirty="0">
                <a:latin typeface="+mn-lt"/>
              </a:rPr>
              <a:t> </a:t>
            </a:r>
            <a:r>
              <a:rPr lang="es-ES" sz="2800" dirty="0" err="1">
                <a:latin typeface="+mn-lt"/>
              </a:rPr>
              <a:t>photovoltaic</a:t>
            </a:r>
            <a:r>
              <a:rPr lang="es-ES" sz="2800" dirty="0">
                <a:latin typeface="+mn-lt"/>
              </a:rPr>
              <a:t> system of 85 watts </a:t>
            </a:r>
            <a:r>
              <a:rPr lang="es-ES" sz="2800" dirty="0" err="1">
                <a:latin typeface="+mn-lt"/>
              </a:rPr>
              <a:t>costs</a:t>
            </a:r>
            <a:r>
              <a:rPr lang="es-ES" sz="2800" dirty="0">
                <a:latin typeface="+mn-lt"/>
              </a:rPr>
              <a:t> </a:t>
            </a:r>
            <a:r>
              <a:rPr lang="es-ES" sz="2800" dirty="0" err="1">
                <a:latin typeface="+mn-lt"/>
              </a:rPr>
              <a:t>about</a:t>
            </a:r>
            <a:r>
              <a:rPr lang="es-ES" sz="2800" dirty="0">
                <a:latin typeface="+mn-lt"/>
              </a:rPr>
              <a:t> </a:t>
            </a:r>
            <a:r>
              <a:rPr lang="es-ES" sz="2800" b="1" dirty="0" smtClean="0">
                <a:latin typeface="+mn-lt"/>
              </a:rPr>
              <a:t>$900</a:t>
            </a:r>
            <a:r>
              <a:rPr lang="es-ES" sz="2800" dirty="0" smtClean="0">
                <a:latin typeface="+mn-lt"/>
              </a:rPr>
              <a:t>.</a:t>
            </a:r>
            <a:endParaRPr lang="es-ES" sz="2800" dirty="0">
              <a:latin typeface="+mn-lt"/>
            </a:endParaRPr>
          </a:p>
          <a:p>
            <a:pPr algn="ctr">
              <a:defRPr/>
            </a:pPr>
            <a:endParaRPr lang="es-ES" sz="2000" dirty="0">
              <a:latin typeface="+mn-lt"/>
            </a:endParaRPr>
          </a:p>
          <a:p>
            <a:pPr algn="ctr">
              <a:defRPr/>
            </a:pPr>
            <a:endParaRPr lang="es-ES" sz="2000" dirty="0">
              <a:latin typeface="+mn-lt"/>
            </a:endParaRPr>
          </a:p>
        </p:txBody>
      </p:sp>
      <p:sp>
        <p:nvSpPr>
          <p:cNvPr id="49158" name="Rectangle 8"/>
          <p:cNvSpPr>
            <a:spLocks noChangeArrowheads="1"/>
          </p:cNvSpPr>
          <p:nvPr/>
        </p:nvSpPr>
        <p:spPr bwMode="auto">
          <a:xfrm>
            <a:off x="5550967" y="4540250"/>
            <a:ext cx="3124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dirty="0" smtClean="0">
                <a:latin typeface="+mn-lt"/>
              </a:rPr>
              <a:t>A 30 </a:t>
            </a:r>
            <a:r>
              <a:rPr lang="es-ES" sz="2800" dirty="0">
                <a:latin typeface="+mn-lt"/>
              </a:rPr>
              <a:t>watts </a:t>
            </a:r>
            <a:r>
              <a:rPr lang="es-ES" sz="2800" dirty="0" err="1">
                <a:latin typeface="+mn-lt"/>
              </a:rPr>
              <a:t>provide</a:t>
            </a:r>
            <a:r>
              <a:rPr lang="es-ES" sz="2800" dirty="0">
                <a:latin typeface="+mn-lt"/>
              </a:rPr>
              <a:t> </a:t>
            </a:r>
            <a:r>
              <a:rPr lang="es-ES" sz="2800" dirty="0" err="1">
                <a:latin typeface="+mn-lt"/>
              </a:rPr>
              <a:t>power</a:t>
            </a:r>
            <a:r>
              <a:rPr lang="es-ES" sz="2800" dirty="0">
                <a:latin typeface="+mn-lt"/>
              </a:rPr>
              <a:t> </a:t>
            </a:r>
            <a:r>
              <a:rPr lang="es-ES" sz="2800" dirty="0" err="1">
                <a:latin typeface="+mn-lt"/>
              </a:rPr>
              <a:t>for</a:t>
            </a:r>
            <a:r>
              <a:rPr lang="es-ES" sz="2800" dirty="0">
                <a:latin typeface="+mn-lt"/>
              </a:rPr>
              <a:t> 3 </a:t>
            </a:r>
            <a:r>
              <a:rPr lang="es-ES" sz="2800" dirty="0" smtClean="0">
                <a:latin typeface="+mn-lt"/>
              </a:rPr>
              <a:t>light </a:t>
            </a:r>
            <a:r>
              <a:rPr lang="es-ES" sz="2800" dirty="0" err="1" smtClean="0">
                <a:latin typeface="+mn-lt"/>
              </a:rPr>
              <a:t>bulbs</a:t>
            </a:r>
            <a:r>
              <a:rPr lang="es-ES" sz="2800" dirty="0" smtClean="0">
                <a:latin typeface="+mn-lt"/>
              </a:rPr>
              <a:t> &amp; AC </a:t>
            </a:r>
            <a:r>
              <a:rPr lang="es-ES" sz="2800" dirty="0" err="1" smtClean="0">
                <a:latin typeface="+mn-lt"/>
              </a:rPr>
              <a:t>functionscost</a:t>
            </a:r>
            <a:r>
              <a:rPr lang="es-ES" sz="2800" dirty="0" smtClean="0">
                <a:latin typeface="+mn-lt"/>
              </a:rPr>
              <a:t> </a:t>
            </a:r>
            <a:r>
              <a:rPr lang="es-ES" sz="2800" dirty="0" err="1" smtClean="0">
                <a:latin typeface="+mn-lt"/>
              </a:rPr>
              <a:t>about</a:t>
            </a:r>
            <a:r>
              <a:rPr lang="es-ES" sz="2800" dirty="0" smtClean="0">
                <a:latin typeface="+mn-lt"/>
              </a:rPr>
              <a:t> </a:t>
            </a:r>
            <a:r>
              <a:rPr lang="es-ES" sz="2800" b="1" dirty="0" smtClean="0">
                <a:latin typeface="+mn-lt"/>
              </a:rPr>
              <a:t>$500</a:t>
            </a:r>
            <a:r>
              <a:rPr lang="es-ES" sz="2800" dirty="0">
                <a:latin typeface="+mn-lt"/>
              </a:rPr>
              <a:t>.</a:t>
            </a:r>
          </a:p>
        </p:txBody>
      </p:sp>
      <p:sp>
        <p:nvSpPr>
          <p:cNvPr id="49159" name="Rectangle 9"/>
          <p:cNvSpPr>
            <a:spLocks noChangeArrowheads="1"/>
          </p:cNvSpPr>
          <p:nvPr/>
        </p:nvSpPr>
        <p:spPr bwMode="auto">
          <a:xfrm>
            <a:off x="457200" y="1489114"/>
            <a:ext cx="4953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 err="1">
                <a:latin typeface="+mn-lt"/>
              </a:rPr>
              <a:t>Provides</a:t>
            </a:r>
            <a:r>
              <a:rPr lang="es-ES" sz="3200" b="1" dirty="0">
                <a:latin typeface="+mn-lt"/>
              </a:rPr>
              <a:t> </a:t>
            </a:r>
            <a:r>
              <a:rPr lang="es-ES" sz="3200" b="1" dirty="0" err="1">
                <a:latin typeface="+mn-lt"/>
              </a:rPr>
              <a:t>energy</a:t>
            </a:r>
            <a:r>
              <a:rPr lang="es-ES" sz="3200" b="1" dirty="0">
                <a:latin typeface="+mn-lt"/>
              </a:rPr>
              <a:t> </a:t>
            </a:r>
            <a:r>
              <a:rPr lang="es-ES" sz="3200" b="1" dirty="0" err="1" smtClean="0">
                <a:latin typeface="+mn-lt"/>
              </a:rPr>
              <a:t>for</a:t>
            </a:r>
            <a:r>
              <a:rPr lang="es-ES" sz="3200" b="1" dirty="0" smtClean="0">
                <a:latin typeface="+mn-lt"/>
              </a:rPr>
              <a:t> 6 </a:t>
            </a:r>
            <a:r>
              <a:rPr lang="es-ES" sz="3200" b="1" dirty="0">
                <a:latin typeface="+mn-lt"/>
              </a:rPr>
              <a:t>light </a:t>
            </a:r>
            <a:r>
              <a:rPr lang="es-ES" sz="3200" b="1" dirty="0" err="1">
                <a:latin typeface="+mn-lt"/>
              </a:rPr>
              <a:t>bulbs</a:t>
            </a:r>
            <a:r>
              <a:rPr lang="es-ES" sz="3200" b="1" dirty="0">
                <a:latin typeface="+mn-lt"/>
              </a:rPr>
              <a:t>, TV, </a:t>
            </a:r>
            <a:r>
              <a:rPr lang="es-ES" sz="3200" b="1" dirty="0" err="1">
                <a:latin typeface="+mn-lt"/>
              </a:rPr>
              <a:t>charging</a:t>
            </a:r>
            <a:r>
              <a:rPr lang="es-ES" sz="3200" b="1" dirty="0">
                <a:latin typeface="+mn-lt"/>
              </a:rPr>
              <a:t> </a:t>
            </a:r>
            <a:r>
              <a:rPr lang="es-ES" sz="3200" b="1" dirty="0" err="1">
                <a:latin typeface="+mn-lt"/>
              </a:rPr>
              <a:t>cell</a:t>
            </a:r>
            <a:r>
              <a:rPr lang="es-ES" sz="3200" b="1" dirty="0">
                <a:latin typeface="+mn-lt"/>
              </a:rPr>
              <a:t> </a:t>
            </a:r>
            <a:r>
              <a:rPr lang="es-ES" sz="3200" b="1" dirty="0" err="1">
                <a:latin typeface="+mn-lt"/>
              </a:rPr>
              <a:t>phones</a:t>
            </a:r>
            <a:r>
              <a:rPr lang="es-ES" sz="3200" b="1" dirty="0">
                <a:latin typeface="+mn-lt"/>
              </a:rPr>
              <a:t>, </a:t>
            </a:r>
            <a:r>
              <a:rPr lang="es-ES" sz="3200" b="1" dirty="0" err="1" smtClean="0">
                <a:latin typeface="+mn-lt"/>
              </a:rPr>
              <a:t>appliances</a:t>
            </a:r>
            <a:r>
              <a:rPr lang="es-ES" sz="3200" b="1" dirty="0" smtClean="0">
                <a:latin typeface="+mn-lt"/>
              </a:rPr>
              <a:t>, etc</a:t>
            </a:r>
            <a:r>
              <a:rPr lang="es-ES" sz="3200" b="1" dirty="0">
                <a:latin typeface="+mn-lt"/>
              </a:rPr>
              <a:t>. </a:t>
            </a: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172200" cy="1143000"/>
          </a:xfrm>
        </p:spPr>
        <p:txBody>
          <a:bodyPr/>
          <a:lstStyle/>
          <a:p>
            <a:r>
              <a:rPr lang="en-US" b="1" dirty="0" smtClean="0"/>
              <a:t>How does TecAp work?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4000" dirty="0" smtClean="0"/>
              <a:t>Trains very low-income rural </a:t>
            </a:r>
            <a:r>
              <a:rPr lang="en-US" sz="4000" dirty="0"/>
              <a:t>women </a:t>
            </a:r>
            <a:r>
              <a:rPr lang="en-US" sz="4000" dirty="0" smtClean="0"/>
              <a:t>to be </a:t>
            </a:r>
            <a:r>
              <a:rPr lang="en-US" sz="4000" b="1" dirty="0" smtClean="0"/>
              <a:t>microfranchisees</a:t>
            </a:r>
            <a:r>
              <a:rPr lang="en-US" sz="4000" dirty="0" smtClean="0"/>
              <a:t> to:</a:t>
            </a:r>
            <a:endParaRPr lang="en-US" sz="4000" dirty="0"/>
          </a:p>
          <a:p>
            <a:pPr lvl="1">
              <a:buFont typeface="Arial" pitchFamily="34" charset="0"/>
              <a:buChar char="•"/>
              <a:defRPr/>
            </a:pPr>
            <a:r>
              <a:rPr lang="en-US" sz="3600" dirty="0"/>
              <a:t>  Sell small </a:t>
            </a:r>
            <a:r>
              <a:rPr lang="en-US" sz="3600" dirty="0" smtClean="0"/>
              <a:t>articles like solar powered lights &amp; radios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600" dirty="0"/>
              <a:t>  </a:t>
            </a:r>
            <a:r>
              <a:rPr lang="en-US" sz="3600" dirty="0" smtClean="0"/>
              <a:t>Take orders for larger systems like solar panels on the rooftop.</a:t>
            </a:r>
            <a:endParaRPr lang="en-US" sz="3600" dirty="0"/>
          </a:p>
          <a:p>
            <a:pPr lvl="1">
              <a:buFont typeface="Arial" pitchFamily="34" charset="0"/>
              <a:buChar char="•"/>
              <a:defRPr/>
            </a:pPr>
            <a:r>
              <a:rPr lang="en-US" sz="3600" dirty="0"/>
              <a:t>  Promote solar energy </a:t>
            </a:r>
            <a:r>
              <a:rPr lang="en-US" sz="3600" dirty="0" smtClean="0"/>
              <a:t>and other technologies within </a:t>
            </a:r>
            <a:r>
              <a:rPr lang="en-US" sz="3600" dirty="0"/>
              <a:t>their </a:t>
            </a:r>
            <a:r>
              <a:rPr lang="en-US" sz="3600" dirty="0" smtClean="0"/>
              <a:t>communities</a:t>
            </a:r>
            <a:endParaRPr lang="en-US" sz="3600" dirty="0"/>
          </a:p>
          <a:p>
            <a:endParaRPr lang="en-US" dirty="0"/>
          </a:p>
        </p:txBody>
      </p:sp>
      <p:pic>
        <p:nvPicPr>
          <p:cNvPr id="4" name="Picture 5" descr="Logo TecAp - mejorad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22098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381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30" y="31845"/>
            <a:ext cx="8229600" cy="42535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/>
              <a:t>S</a:t>
            </a:r>
            <a:r>
              <a:rPr lang="en-US" b="1" dirty="0" smtClean="0"/>
              <a:t>olar Powers Community Buildings</a:t>
            </a:r>
            <a:endParaRPr lang="en-US" sz="2700" b="1" dirty="0"/>
          </a:p>
        </p:txBody>
      </p:sp>
      <p:pic>
        <p:nvPicPr>
          <p:cNvPr id="4" name="Picture 8" descr="C:\Documents and Settings\Telma\Escritorio\Fotos\Nic Consejo Cons 11-09 18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23884" y="609600"/>
            <a:ext cx="4367284" cy="3275463"/>
          </a:xfrm>
          <a:effectLst>
            <a:outerShdw blurRad="279400" dist="38100" dir="2700000" sx="102000" sy="102000" algn="tl" rotWithShape="0">
              <a:prstClr val="black">
                <a:alpha val="30000"/>
              </a:prstClr>
            </a:outerShdw>
          </a:effectLst>
        </p:spPr>
      </p:pic>
      <p:pic>
        <p:nvPicPr>
          <p:cNvPr id="6" name="Picture 9" descr="C:\Documents and Settings\Telma\Escritorio\Fotos\Nic Consejo Cons 11-09 4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24" y="3905250"/>
            <a:ext cx="4184176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79400" dist="38100" dir="2700000" sx="102000" sy="102000" algn="tl" rotWithShape="0">
              <a:prstClr val="black">
                <a:alpha val="30000"/>
              </a:prst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1219200" y="5410200"/>
            <a:ext cx="1295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0726" name="Group 9"/>
          <p:cNvGrpSpPr>
            <a:grpSpLocks/>
          </p:cNvGrpSpPr>
          <p:nvPr/>
        </p:nvGrpSpPr>
        <p:grpSpPr bwMode="auto">
          <a:xfrm>
            <a:off x="4876800" y="1066800"/>
            <a:ext cx="3962400" cy="4876800"/>
            <a:chOff x="5486400" y="2133600"/>
            <a:chExt cx="3257550" cy="4343400"/>
          </a:xfrm>
        </p:grpSpPr>
        <p:pic>
          <p:nvPicPr>
            <p:cNvPr id="5" name="Picture 7" descr="C:\Documents and Settings\Telma\Escritorio\Fotos\Nic Consejo Cons 11-09 401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86400" y="2133600"/>
              <a:ext cx="3257550" cy="434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79400" dist="38100" dir="2700000" sx="102000" sy="102000" algn="tl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8" name="Oval 7"/>
            <p:cNvSpPr/>
            <p:nvPr/>
          </p:nvSpPr>
          <p:spPr>
            <a:xfrm>
              <a:off x="6172017" y="4038865"/>
              <a:ext cx="1066709" cy="60995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9" name="Oval 8"/>
          <p:cNvSpPr/>
          <p:nvPr/>
        </p:nvSpPr>
        <p:spPr>
          <a:xfrm>
            <a:off x="0" y="1143000"/>
            <a:ext cx="25146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28" name="TextBox 10"/>
          <p:cNvSpPr txBox="1">
            <a:spLocks noChangeArrowheads="1"/>
          </p:cNvSpPr>
          <p:nvPr/>
        </p:nvSpPr>
        <p:spPr bwMode="auto">
          <a:xfrm>
            <a:off x="5181600" y="6096000"/>
            <a:ext cx="251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tx2"/>
                </a:solidFill>
              </a:rPr>
              <a:t>Ecotourism lounge</a:t>
            </a: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r>
              <a:rPr lang="en-US" sz="4000" b="1" dirty="0" smtClean="0"/>
              <a:t>Solar Power for Clinics</a:t>
            </a:r>
            <a:endParaRPr lang="en-US" sz="3200" i="1" dirty="0" smtClean="0"/>
          </a:p>
        </p:txBody>
      </p:sp>
      <p:pic>
        <p:nvPicPr>
          <p:cNvPr id="4" name="Picture 11" descr="C:\Documents and Settings\Telma\Escritorio\Fotos\Nic Consejo Cons 11-09 41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73031" y="4037588"/>
            <a:ext cx="3763008" cy="2820412"/>
          </a:xfrm>
          <a:effectLst>
            <a:outerShdw blurRad="292100" dist="50800" dir="5400000" algn="ctr" rotWithShape="0">
              <a:srgbClr val="000000">
                <a:alpha val="65000"/>
              </a:srgbClr>
            </a:outerShdw>
          </a:effectLst>
        </p:spPr>
      </p:pic>
      <p:grpSp>
        <p:nvGrpSpPr>
          <p:cNvPr id="2" name="Group 8"/>
          <p:cNvGrpSpPr/>
          <p:nvPr/>
        </p:nvGrpSpPr>
        <p:grpSpPr>
          <a:xfrm>
            <a:off x="0" y="854076"/>
            <a:ext cx="5029200" cy="4708524"/>
            <a:chOff x="381000" y="2057400"/>
            <a:chExt cx="4584700" cy="3436937"/>
          </a:xfrm>
          <a:effectLst>
            <a:outerShdw blurRad="292100" dist="50800" dir="5400000" algn="ctr" rotWithShape="0">
              <a:srgbClr val="000000">
                <a:alpha val="65000"/>
              </a:srgbClr>
            </a:outerShdw>
          </a:effectLst>
        </p:grpSpPr>
        <p:pic>
          <p:nvPicPr>
            <p:cNvPr id="7" name="Picture 2" descr="C:\Documents and Settings\Telma\Escritorio\Fotos\Nic Consejo Cons 11-09 42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" y="2057400"/>
              <a:ext cx="4584700" cy="3436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5"/>
            <p:cNvSpPr/>
            <p:nvPr/>
          </p:nvSpPr>
          <p:spPr>
            <a:xfrm>
              <a:off x="1219200" y="3200400"/>
              <a:ext cx="838200" cy="533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200400" y="3276600"/>
              <a:ext cx="11430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31749" name="TextBox 10"/>
          <p:cNvSpPr txBox="1">
            <a:spLocks noChangeArrowheads="1"/>
          </p:cNvSpPr>
          <p:nvPr/>
        </p:nvSpPr>
        <p:spPr bwMode="auto">
          <a:xfrm>
            <a:off x="381000" y="5867400"/>
            <a:ext cx="4572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dirty="0">
                <a:solidFill>
                  <a:schemeClr val="tx2"/>
                </a:solidFill>
              </a:rPr>
              <a:t>Small refrigerator </a:t>
            </a:r>
            <a:r>
              <a:rPr lang="en-US" sz="2200" dirty="0" smtClean="0">
                <a:solidFill>
                  <a:schemeClr val="tx2"/>
                </a:solidFill>
              </a:rPr>
              <a:t>to keep </a:t>
            </a:r>
            <a:r>
              <a:rPr lang="en-US" sz="2200" dirty="0">
                <a:solidFill>
                  <a:schemeClr val="tx2"/>
                </a:solidFill>
              </a:rPr>
              <a:t>vaccination </a:t>
            </a:r>
            <a:r>
              <a:rPr lang="en-US" sz="2200" dirty="0" smtClean="0">
                <a:solidFill>
                  <a:schemeClr val="tx2"/>
                </a:solidFill>
              </a:rPr>
              <a:t>medicines cool &amp; fresh</a:t>
            </a:r>
            <a:endParaRPr lang="en-US" sz="2200" dirty="0">
              <a:solidFill>
                <a:schemeClr val="tx2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331781" y="6019800"/>
            <a:ext cx="1992819" cy="76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1" name="TextBox 15"/>
          <p:cNvSpPr txBox="1">
            <a:spLocks noChangeArrowheads="1"/>
          </p:cNvSpPr>
          <p:nvPr/>
        </p:nvSpPr>
        <p:spPr bwMode="auto">
          <a:xfrm>
            <a:off x="5455124" y="990600"/>
            <a:ext cx="3429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chemeClr val="tx2"/>
                </a:solidFill>
              </a:rPr>
              <a:t>This Clinic uses </a:t>
            </a:r>
            <a:r>
              <a:rPr lang="en-US" sz="2400" dirty="0">
                <a:solidFill>
                  <a:schemeClr val="tx2"/>
                </a:solidFill>
              </a:rPr>
              <a:t>2 </a:t>
            </a:r>
            <a:r>
              <a:rPr lang="en-US" sz="2400" dirty="0" smtClean="0">
                <a:solidFill>
                  <a:schemeClr val="tx2"/>
                </a:solidFill>
              </a:rPr>
              <a:t>panels:</a:t>
            </a:r>
            <a:endParaRPr lang="en-US" sz="2400" dirty="0">
              <a:solidFill>
                <a:schemeClr val="tx2"/>
              </a:solidFill>
            </a:endParaRPr>
          </a:p>
          <a:p>
            <a:pPr eaLnBrk="1" hangingPunct="1"/>
            <a:endParaRPr lang="en-US" sz="2400" dirty="0">
              <a:solidFill>
                <a:schemeClr val="tx2"/>
              </a:solidFill>
            </a:endParaRPr>
          </a:p>
          <a:p>
            <a:pPr eaLnBrk="1" hangingPunct="1"/>
            <a:r>
              <a:rPr lang="en-US" sz="2400" b="1" dirty="0">
                <a:solidFill>
                  <a:schemeClr val="tx2"/>
                </a:solidFill>
              </a:rPr>
              <a:t>Panel 1</a:t>
            </a:r>
            <a:r>
              <a:rPr lang="en-US" sz="2400" dirty="0">
                <a:solidFill>
                  <a:schemeClr val="tx2"/>
                </a:solidFill>
              </a:rPr>
              <a:t>: </a:t>
            </a:r>
            <a:r>
              <a:rPr lang="en-US" sz="2400" dirty="0" smtClean="0">
                <a:solidFill>
                  <a:schemeClr val="tx2"/>
                </a:solidFill>
              </a:rPr>
              <a:t>for the clinic computer, printer, fans, &amp; lights.</a:t>
            </a:r>
          </a:p>
          <a:p>
            <a:pPr eaLnBrk="1" hangingPunct="1"/>
            <a:endParaRPr lang="en-US" sz="2400" dirty="0">
              <a:solidFill>
                <a:schemeClr val="tx2"/>
              </a:solidFill>
            </a:endParaRPr>
          </a:p>
          <a:p>
            <a:pPr eaLnBrk="1" hangingPunct="1"/>
            <a:r>
              <a:rPr lang="en-US" sz="2400" b="1" dirty="0">
                <a:solidFill>
                  <a:schemeClr val="tx2"/>
                </a:solidFill>
              </a:rPr>
              <a:t>Panel 2</a:t>
            </a:r>
            <a:r>
              <a:rPr lang="en-US" sz="2400" dirty="0" smtClean="0">
                <a:solidFill>
                  <a:schemeClr val="tx2"/>
                </a:solidFill>
              </a:rPr>
              <a:t>: for the fridge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   Solar Power for </a:t>
            </a:r>
            <a:br>
              <a:rPr lang="en-US" b="1" smtClean="0"/>
            </a:br>
            <a:r>
              <a:rPr lang="en-US" b="1" smtClean="0"/>
              <a:t>Community Radio Station</a:t>
            </a:r>
          </a:p>
        </p:txBody>
      </p:sp>
      <p:pic>
        <p:nvPicPr>
          <p:cNvPr id="4" name="Picture 6" descr="C:\Documents and Settings\Telma\Escritorio\Fotos\Nic Consejo Cons 11-09 39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91200" y="4114800"/>
            <a:ext cx="3074988" cy="2501900"/>
          </a:xfrm>
          <a:effectLst>
            <a:outerShdw blurRad="292100" dist="50800" dir="54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5" name="Picture 4" descr="C:\Documents and Settings\Telma\Escritorio\Fotos\Nic Consejo Cons 11-09 3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676400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50800" dir="54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6" name="Picture 2" descr="C:\Documents and Settings\Telma\Escritorio\Fotos\Nic Consejo Cons 11-09 38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752600"/>
            <a:ext cx="28956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50800" dir="54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32774" name="TextBox 7"/>
          <p:cNvSpPr txBox="1">
            <a:spLocks noChangeArrowheads="1"/>
          </p:cNvSpPr>
          <p:nvPr/>
        </p:nvSpPr>
        <p:spPr bwMode="auto">
          <a:xfrm>
            <a:off x="457200" y="5638800"/>
            <a:ext cx="2971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2000">
                <a:solidFill>
                  <a:schemeClr val="tx2"/>
                </a:solidFill>
              </a:rPr>
              <a:t>Batteries store DC power and inverter converts to AC power</a:t>
            </a:r>
          </a:p>
          <a:p>
            <a:pPr eaLnBrk="1" hangingPunct="1"/>
            <a:endParaRPr lang="en-US" sz="2000">
              <a:solidFill>
                <a:schemeClr val="tx2"/>
              </a:solidFill>
            </a:endParaRPr>
          </a:p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32775" name="TextBox 8"/>
          <p:cNvSpPr txBox="1">
            <a:spLocks noChangeArrowheads="1"/>
          </p:cNvSpPr>
          <p:nvPr/>
        </p:nvSpPr>
        <p:spPr bwMode="auto">
          <a:xfrm>
            <a:off x="6934200" y="1752600"/>
            <a:ext cx="1447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tx2"/>
                </a:solidFill>
              </a:rPr>
              <a:t>Panels on top of radio station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5486400" y="2362200"/>
            <a:ext cx="1371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7" name="TextBox 11"/>
          <p:cNvSpPr txBox="1">
            <a:spLocks noChangeArrowheads="1"/>
          </p:cNvSpPr>
          <p:nvPr/>
        </p:nvSpPr>
        <p:spPr bwMode="auto">
          <a:xfrm>
            <a:off x="3657600" y="4191000"/>
            <a:ext cx="1600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tx2"/>
                </a:solidFill>
              </a:rPr>
              <a:t>Radio studio with computer, fan, etc.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181600" y="4724400"/>
            <a:ext cx="10668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Documents and Settings\Telma\Escritorio\Fotos\Nic Consejo Cons 11-09 1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057400"/>
            <a:ext cx="2362200" cy="3306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838200" y="304800"/>
            <a:ext cx="769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4000" b="1" dirty="0">
                <a:latin typeface="+mj-lt"/>
                <a:ea typeface="+mj-ea"/>
                <a:cs typeface="+mj-cs"/>
              </a:rPr>
              <a:t>Solar-powered stoves and ovens</a:t>
            </a:r>
            <a:r>
              <a:rPr lang="en-US" sz="2400" b="1" dirty="0">
                <a:latin typeface="+mj-lt"/>
                <a:ea typeface="+mj-ea"/>
                <a:cs typeface="+mj-cs"/>
              </a:rPr>
              <a:t>			</a:t>
            </a:r>
          </a:p>
        </p:txBody>
      </p:sp>
      <p:sp>
        <p:nvSpPr>
          <p:cNvPr id="33796" name="Rectangle 11"/>
          <p:cNvSpPr>
            <a:spLocks noChangeArrowheads="1"/>
          </p:cNvSpPr>
          <p:nvPr/>
        </p:nvSpPr>
        <p:spPr bwMode="auto">
          <a:xfrm>
            <a:off x="914400" y="914400"/>
            <a:ext cx="6858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/>
              <a:t>Prevent smoke inhalation and lung diseases</a:t>
            </a:r>
          </a:p>
          <a:p>
            <a:pPr eaLnBrk="0" hangingPunct="0"/>
            <a:r>
              <a:rPr lang="en-US"/>
              <a:t>Prevent devastating deforestation</a:t>
            </a:r>
          </a:p>
          <a:p>
            <a:pPr eaLnBrk="0" hangingPunct="0"/>
            <a:r>
              <a:rPr lang="en-US"/>
              <a:t>Prevent house fires</a:t>
            </a:r>
          </a:p>
        </p:txBody>
      </p:sp>
      <p:pic>
        <p:nvPicPr>
          <p:cNvPr id="14" name="Picture 2" descr="C:\Documents and Settings\Telma\Escritorio\Fotos\Nic Consejo Cons 11-09 2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2057400"/>
            <a:ext cx="4464050" cy="3348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798" name="Rectangle 14"/>
          <p:cNvSpPr>
            <a:spLocks noChangeArrowheads="1"/>
          </p:cNvSpPr>
          <p:nvPr/>
        </p:nvSpPr>
        <p:spPr bwMode="auto">
          <a:xfrm>
            <a:off x="685800" y="5754688"/>
            <a:ext cx="7772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i="1"/>
              <a:t>A women’s cooperative constructs the various stoves using all local materials.  They also bake and jar items for sale.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Water Pumping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52600"/>
            <a:ext cx="3502025" cy="4800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292100" dist="50800" dir="5400000" algn="ctr" rotWithShape="0">
              <a:srgbClr val="000000">
                <a:alpha val="65000"/>
              </a:srgbClr>
            </a:outerShdw>
          </a:effectLst>
          <a:extLst/>
        </p:spPr>
      </p:pic>
      <p:pic>
        <p:nvPicPr>
          <p:cNvPr id="5" name="Picture 2" descr="C:\Documents and Settings\Telma\Escritorio\Fotos\Nic Consejo Cons 11-09 1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7526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50800" dir="54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34821" name="5 CuadroTexto"/>
          <p:cNvSpPr txBox="1">
            <a:spLocks noChangeArrowheads="1"/>
          </p:cNvSpPr>
          <p:nvPr/>
        </p:nvSpPr>
        <p:spPr bwMode="auto">
          <a:xfrm>
            <a:off x="4648200" y="4800600"/>
            <a:ext cx="2895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2400"/>
              <a:t>Solar energy pumps water for </a:t>
            </a:r>
            <a:r>
              <a:rPr lang="es-ES" sz="2400" b="1"/>
              <a:t>homes</a:t>
            </a:r>
            <a:r>
              <a:rPr lang="es-ES" sz="2400"/>
              <a:t>, </a:t>
            </a:r>
            <a:r>
              <a:rPr lang="es-ES" sz="2400" b="1"/>
              <a:t>animals</a:t>
            </a:r>
            <a:r>
              <a:rPr lang="es-ES" sz="2400"/>
              <a:t> or </a:t>
            </a:r>
            <a:r>
              <a:rPr lang="es-ES" sz="2400" b="1"/>
              <a:t>irrigation</a:t>
            </a:r>
            <a:r>
              <a:rPr lang="es-ES" sz="2400"/>
              <a:t>.</a:t>
            </a: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98E2087-9E9F-4BEE-BEFD-3A4A297B41AE}" type="slidenum">
              <a:rPr lang="es-E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s-E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1508" name="Picture 2" descr="C:\Documents and Settings\Telma\Escritorio\Fotos\Nic Consejo Cons 11-09 3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752600"/>
            <a:ext cx="3071813" cy="2303463"/>
          </a:xfrm>
          <a:prstGeom prst="rect">
            <a:avLst/>
          </a:prstGeom>
          <a:noFill/>
          <a:ln>
            <a:noFill/>
          </a:ln>
          <a:effectLst>
            <a:outerShdw blurRad="292100" dist="50800" dir="5400000" algn="ctr" rotWithShape="0">
              <a:srgbClr val="000000">
                <a:alpha val="65000"/>
              </a:srgbClr>
            </a:outerShdw>
          </a:effectLst>
          <a:extLst/>
        </p:spPr>
      </p:pic>
      <p:pic>
        <p:nvPicPr>
          <p:cNvPr id="21510" name="Picture 5" descr="C:\Documents and Settings\Telma\Escritorio\Fotos\Nic Consejo Cons 11-09 3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971800"/>
            <a:ext cx="4343400" cy="3257550"/>
          </a:xfrm>
          <a:prstGeom prst="rect">
            <a:avLst/>
          </a:prstGeom>
          <a:noFill/>
          <a:ln>
            <a:noFill/>
          </a:ln>
          <a:effectLst>
            <a:outerShdw blurRad="292100" dist="50800" dir="5400000" algn="ctr" rotWithShape="0">
              <a:srgbClr val="000000">
                <a:alpha val="65000"/>
              </a:srgbClr>
            </a:outerShdw>
          </a:effectLst>
          <a:extLst/>
        </p:spPr>
      </p:pic>
      <p:pic>
        <p:nvPicPr>
          <p:cNvPr id="21511" name="Picture 6" descr="C:\Documents and Settings\Telma\Escritorio\Fotos\Nic Consejo Cons 11-09 35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4267200"/>
            <a:ext cx="3333750" cy="2435225"/>
          </a:xfrm>
          <a:prstGeom prst="rect">
            <a:avLst/>
          </a:prstGeom>
          <a:noFill/>
          <a:ln>
            <a:noFill/>
          </a:ln>
          <a:effectLst>
            <a:outerShdw blurRad="292100" dist="50800" dir="5400000" algn="ctr" rotWithShape="0">
              <a:srgbClr val="000000">
                <a:alpha val="65000"/>
              </a:srgbClr>
            </a:outerShdw>
          </a:effectLst>
          <a:extLst/>
        </p:spPr>
      </p:pic>
      <p:sp>
        <p:nvSpPr>
          <p:cNvPr id="35846" name="8 CuadroTexto"/>
          <p:cNvSpPr txBox="1">
            <a:spLocks noChangeArrowheads="1"/>
          </p:cNvSpPr>
          <p:nvPr/>
        </p:nvSpPr>
        <p:spPr bwMode="auto">
          <a:xfrm>
            <a:off x="609600" y="2362200"/>
            <a:ext cx="3143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2400" b="1">
                <a:solidFill>
                  <a:schemeClr val="tx2"/>
                </a:solidFill>
                <a:latin typeface="Calibri" pitchFamily="34" charset="0"/>
              </a:rPr>
              <a:t>Hydroelectric System</a:t>
            </a:r>
          </a:p>
        </p:txBody>
      </p:sp>
      <p:sp>
        <p:nvSpPr>
          <p:cNvPr id="35847" name="9 CuadroTexto"/>
          <p:cNvSpPr txBox="1">
            <a:spLocks noChangeArrowheads="1"/>
          </p:cNvSpPr>
          <p:nvPr/>
        </p:nvSpPr>
        <p:spPr bwMode="auto">
          <a:xfrm>
            <a:off x="4876800" y="1752600"/>
            <a:ext cx="3048000" cy="381000"/>
          </a:xfrm>
          <a:prstGeom prst="rect">
            <a:avLst/>
          </a:prstGeom>
          <a:solidFill>
            <a:schemeClr val="tx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b="1">
                <a:solidFill>
                  <a:schemeClr val="bg1"/>
                </a:solidFill>
                <a:latin typeface="Calibri" pitchFamily="34" charset="0"/>
              </a:rPr>
              <a:t>Water coming in</a:t>
            </a:r>
          </a:p>
        </p:txBody>
      </p:sp>
      <p:sp>
        <p:nvSpPr>
          <p:cNvPr id="35848" name="10 CuadroTexto"/>
          <p:cNvSpPr txBox="1">
            <a:spLocks noChangeArrowheads="1"/>
          </p:cNvSpPr>
          <p:nvPr/>
        </p:nvSpPr>
        <p:spPr bwMode="auto">
          <a:xfrm>
            <a:off x="4800600" y="4267200"/>
            <a:ext cx="3333750" cy="369888"/>
          </a:xfrm>
          <a:prstGeom prst="rect">
            <a:avLst/>
          </a:prstGeom>
          <a:solidFill>
            <a:srgbClr val="003300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b="1">
                <a:solidFill>
                  <a:schemeClr val="bg1"/>
                </a:solidFill>
                <a:latin typeface="Calibri" pitchFamily="34" charset="0"/>
              </a:rPr>
              <a:t>Water returning to stream</a:t>
            </a:r>
          </a:p>
        </p:txBody>
      </p:sp>
      <p:sp>
        <p:nvSpPr>
          <p:cNvPr id="3584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Water Pumping (cont…)</a:t>
            </a: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5"/>
          <p:cNvSpPr>
            <a:spLocks noGrp="1"/>
          </p:cNvSpPr>
          <p:nvPr>
            <p:ph type="title"/>
          </p:nvPr>
        </p:nvSpPr>
        <p:spPr>
          <a:xfrm>
            <a:off x="0" y="228600"/>
            <a:ext cx="6400800" cy="1143000"/>
          </a:xfrm>
        </p:spPr>
        <p:txBody>
          <a:bodyPr/>
          <a:lstStyle/>
          <a:p>
            <a:r>
              <a:rPr lang="en-US" b="1" smtClean="0"/>
              <a:t>Drip Irrigation</a:t>
            </a:r>
          </a:p>
        </p:txBody>
      </p:sp>
      <p:pic>
        <p:nvPicPr>
          <p:cNvPr id="4" name="Content Placeholder 3" descr="C:\Documents and Settings\Telma\Escritorio\Fotos\Nic Consejo Cons 11-09 16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72200" y="381000"/>
            <a:ext cx="2209800" cy="2947988"/>
          </a:xfrm>
          <a:effectLst>
            <a:outerShdw blurRad="292100" dist="50800" dir="5400000" algn="ctr" rotWithShape="0">
              <a:srgbClr val="000000">
                <a:alpha val="65000"/>
              </a:srgbClr>
            </a:outerShdw>
          </a:effectLst>
          <a:extLst/>
        </p:spPr>
      </p:pic>
      <p:pic>
        <p:nvPicPr>
          <p:cNvPr id="5" name="Picture 2" descr="C:\Documents and Settings\Telma\Escritorio\Fotos\Nic Consejo Cons 11-09 1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425" y="3505200"/>
            <a:ext cx="8316913" cy="3144838"/>
          </a:xfrm>
          <a:prstGeom prst="rect">
            <a:avLst/>
          </a:prstGeom>
          <a:noFill/>
          <a:ln>
            <a:noFill/>
          </a:ln>
          <a:effectLst>
            <a:outerShdw blurRad="292100" dist="50800" dir="5400000" algn="ctr" rotWithShape="0">
              <a:srgbClr val="000000">
                <a:alpha val="65000"/>
              </a:srgbClr>
            </a:outerShdw>
          </a:effectLst>
          <a:extLst/>
        </p:spPr>
      </p:pic>
      <p:sp>
        <p:nvSpPr>
          <p:cNvPr id="7" name="Rectangle 6"/>
          <p:cNvSpPr/>
          <p:nvPr/>
        </p:nvSpPr>
        <p:spPr>
          <a:xfrm>
            <a:off x="685800" y="1600200"/>
            <a:ext cx="47244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s-ES" sz="2400" dirty="0">
              <a:latin typeface="+mn-lt"/>
            </a:endParaRPr>
          </a:p>
          <a:p>
            <a:pPr algn="ctr">
              <a:defRPr/>
            </a:pPr>
            <a:r>
              <a:rPr lang="es-ES" sz="2400" dirty="0">
                <a:latin typeface="+mn-lt"/>
              </a:rPr>
              <a:t>Solar </a:t>
            </a:r>
            <a:r>
              <a:rPr lang="es-ES" sz="2400" dirty="0" err="1">
                <a:latin typeface="+mn-lt"/>
              </a:rPr>
              <a:t>pumps</a:t>
            </a:r>
            <a:r>
              <a:rPr lang="es-ES" sz="2400" dirty="0">
                <a:latin typeface="+mn-lt"/>
              </a:rPr>
              <a:t> can </a:t>
            </a:r>
            <a:r>
              <a:rPr lang="es-ES" sz="2400" dirty="0" err="1">
                <a:latin typeface="+mn-lt"/>
              </a:rPr>
              <a:t>be</a:t>
            </a:r>
            <a:r>
              <a:rPr lang="es-ES" sz="2400" dirty="0">
                <a:latin typeface="+mn-lt"/>
              </a:rPr>
              <a:t> </a:t>
            </a:r>
            <a:r>
              <a:rPr lang="es-ES" sz="2400" dirty="0" err="1">
                <a:latin typeface="+mn-lt"/>
              </a:rPr>
              <a:t>connected</a:t>
            </a:r>
            <a:r>
              <a:rPr lang="es-ES" sz="2400" dirty="0">
                <a:latin typeface="+mn-lt"/>
              </a:rPr>
              <a:t> </a:t>
            </a:r>
            <a:r>
              <a:rPr lang="es-ES" sz="2400" dirty="0" err="1">
                <a:latin typeface="+mn-lt"/>
              </a:rPr>
              <a:t>to</a:t>
            </a:r>
            <a:r>
              <a:rPr lang="es-ES" sz="2400" dirty="0">
                <a:latin typeface="+mn-lt"/>
              </a:rPr>
              <a:t> </a:t>
            </a:r>
            <a:r>
              <a:rPr lang="es-ES" sz="2400" dirty="0" err="1">
                <a:latin typeface="+mn-lt"/>
              </a:rPr>
              <a:t>drip</a:t>
            </a:r>
            <a:r>
              <a:rPr lang="es-ES" sz="2400" dirty="0">
                <a:latin typeface="+mn-lt"/>
              </a:rPr>
              <a:t> </a:t>
            </a:r>
            <a:r>
              <a:rPr lang="es-ES" sz="2400" dirty="0" err="1">
                <a:latin typeface="+mn-lt"/>
              </a:rPr>
              <a:t>irrigation</a:t>
            </a:r>
            <a:r>
              <a:rPr lang="es-ES" sz="2400" dirty="0">
                <a:latin typeface="+mn-lt"/>
              </a:rPr>
              <a:t> </a:t>
            </a:r>
            <a:r>
              <a:rPr lang="es-ES" sz="2400" dirty="0" err="1">
                <a:latin typeface="+mn-lt"/>
              </a:rPr>
              <a:t>that</a:t>
            </a:r>
            <a:r>
              <a:rPr lang="es-ES" sz="2400" dirty="0">
                <a:latin typeface="+mn-lt"/>
              </a:rPr>
              <a:t> </a:t>
            </a:r>
            <a:r>
              <a:rPr lang="es-ES" sz="2400" b="1" dirty="0">
                <a:latin typeface="+mn-lt"/>
              </a:rPr>
              <a:t>conserves </a:t>
            </a:r>
            <a:r>
              <a:rPr lang="es-ES" sz="2400" b="1" dirty="0" err="1">
                <a:latin typeface="+mn-lt"/>
              </a:rPr>
              <a:t>water</a:t>
            </a:r>
            <a:r>
              <a:rPr lang="es-ES" sz="2400" dirty="0">
                <a:latin typeface="+mn-lt"/>
              </a:rPr>
              <a:t>.</a:t>
            </a: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   </a:t>
            </a:r>
            <a:r>
              <a:rPr lang="en-US" b="1" dirty="0" smtClean="0"/>
              <a:t>Solar powered wood dryer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i="1" dirty="0" smtClean="0"/>
              <a:t>makes furniture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4016375"/>
            <a:ext cx="3048000" cy="2387600"/>
          </a:xfrm>
          <a:effectLst>
            <a:outerShdw blurRad="292100" dist="50800" dir="54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6" name="Picture 3" descr="C:\Documents and Settings\Telma\Escritorio\Fotos\Nic Consejo Cons 11-09 3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6764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50800" dir="54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7" name="Picture 4" descr="C:\Documents and Settings\Telma\Escritorio\Fotos\Nic Consejo Cons 11-09 35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1676400"/>
            <a:ext cx="22288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50800" dir="54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8" name="Picture 6" descr="C:\Documents and Settings\Telma\Escritorio\Fotos\Nic Consejo Cons 11-09 36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3124200"/>
            <a:ext cx="24415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50800" dir="5400000" algn="ctr" rotWithShape="0">
              <a:srgbClr val="000000">
                <a:alpha val="65000"/>
              </a:srgbClr>
            </a:outerShdw>
          </a:effectLst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TextBox 9"/>
          <p:cNvSpPr txBox="1">
            <a:spLocks noChangeArrowheads="1"/>
          </p:cNvSpPr>
          <p:nvPr/>
        </p:nvSpPr>
        <p:spPr bwMode="auto">
          <a:xfrm>
            <a:off x="685800" y="4343400"/>
            <a:ext cx="2362200" cy="214471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i="1" dirty="0">
                <a:solidFill>
                  <a:schemeClr val="bg1"/>
                </a:solidFill>
              </a:rPr>
              <a:t>Between 1990 and 2010, Nicaragua lost 31.0% of its forest cover.</a:t>
            </a:r>
          </a:p>
        </p:txBody>
      </p:sp>
      <p:sp>
        <p:nvSpPr>
          <p:cNvPr id="3891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Safer, more efficient cookstoves</a:t>
            </a:r>
          </a:p>
        </p:txBody>
      </p:sp>
      <p:pic>
        <p:nvPicPr>
          <p:cNvPr id="38916" name="Picture 2" descr="C:\Users\Stephanie\Pictures\IDEAS\ERSLA\IMG_01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43200"/>
            <a:ext cx="4775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9" descr="IMG_013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2057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276600" y="1371600"/>
            <a:ext cx="4953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dirty="0">
                <a:latin typeface="+mn-lt"/>
              </a:rPr>
              <a:t>Consume 80% </a:t>
            </a:r>
            <a:r>
              <a:rPr lang="es-ES" sz="2400" dirty="0" err="1">
                <a:latin typeface="+mn-lt"/>
              </a:rPr>
              <a:t>less</a:t>
            </a:r>
            <a:r>
              <a:rPr lang="es-ES" sz="2400" dirty="0">
                <a:latin typeface="+mn-lt"/>
              </a:rPr>
              <a:t> </a:t>
            </a:r>
            <a:r>
              <a:rPr lang="es-ES" sz="2400" dirty="0" err="1">
                <a:latin typeface="+mn-lt"/>
              </a:rPr>
              <a:t>fire</a:t>
            </a:r>
            <a:r>
              <a:rPr lang="es-ES" sz="2400" dirty="0">
                <a:latin typeface="+mn-lt"/>
              </a:rPr>
              <a:t> </a:t>
            </a:r>
            <a:r>
              <a:rPr lang="es-ES" sz="2400" dirty="0" err="1">
                <a:latin typeface="+mn-lt"/>
              </a:rPr>
              <a:t>wood</a:t>
            </a:r>
            <a:r>
              <a:rPr lang="es-ES" sz="2400" dirty="0">
                <a:latin typeface="+mn-lt"/>
              </a:rPr>
              <a:t> &amp;</a:t>
            </a:r>
          </a:p>
          <a:p>
            <a:pPr algn="ctr">
              <a:defRPr/>
            </a:pPr>
            <a:r>
              <a:rPr lang="es-ES" sz="2400" dirty="0" err="1">
                <a:latin typeface="+mn-lt"/>
              </a:rPr>
              <a:t>Eliminate</a:t>
            </a:r>
            <a:r>
              <a:rPr lang="es-ES" sz="2400" dirty="0">
                <a:latin typeface="+mn-lt"/>
              </a:rPr>
              <a:t> </a:t>
            </a:r>
            <a:r>
              <a:rPr lang="es-ES" sz="2400" dirty="0" err="1">
                <a:latin typeface="+mn-lt"/>
              </a:rPr>
              <a:t>smoke</a:t>
            </a:r>
            <a:r>
              <a:rPr lang="es-ES" sz="2400" dirty="0">
                <a:latin typeface="+mn-lt"/>
              </a:rPr>
              <a:t> </a:t>
            </a:r>
            <a:r>
              <a:rPr lang="es-ES" sz="2400" dirty="0" err="1">
                <a:latin typeface="+mn-lt"/>
              </a:rPr>
              <a:t>through</a:t>
            </a:r>
            <a:r>
              <a:rPr lang="es-ES" sz="2400" dirty="0">
                <a:latin typeface="+mn-lt"/>
              </a:rPr>
              <a:t> a </a:t>
            </a:r>
            <a:r>
              <a:rPr lang="es-ES" sz="2400" dirty="0" err="1">
                <a:latin typeface="+mn-lt"/>
              </a:rPr>
              <a:t>chimney</a:t>
            </a:r>
            <a:endParaRPr lang="es-E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63246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NI" b="1" dirty="0" smtClean="0"/>
              <a:t/>
            </a:r>
            <a:br>
              <a:rPr lang="es-NI" b="1" dirty="0" smtClean="0"/>
            </a:br>
            <a:r>
              <a:rPr lang="es-NI" b="1" dirty="0" smtClean="0"/>
              <a:t>IDEAS’ </a:t>
            </a:r>
            <a:r>
              <a:rPr lang="es-NI" b="1" dirty="0" err="1" smtClean="0"/>
              <a:t>recent</a:t>
            </a:r>
            <a:r>
              <a:rPr lang="es-NI" b="1" dirty="0" smtClean="0"/>
              <a:t> </a:t>
            </a:r>
            <a:r>
              <a:rPr lang="es-NI" b="1" dirty="0" err="1" smtClean="0"/>
              <a:t>activities</a:t>
            </a:r>
            <a:r>
              <a:rPr lang="es-NI" b="1" dirty="0" smtClean="0"/>
              <a:t> in microfranchise </a:t>
            </a:r>
            <a:r>
              <a:rPr lang="es-NI" b="1" dirty="0" err="1" smtClean="0"/>
              <a:t>development</a:t>
            </a:r>
            <a:r>
              <a:rPr lang="es-NI" dirty="0" smtClean="0"/>
              <a:t/>
            </a:r>
            <a:br>
              <a:rPr lang="es-NI" dirty="0" smtClean="0"/>
            </a:b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 smtClean="0"/>
              <a:t>A course at the American University in Nicaragua (UAM) as a part of the Masters in Microfinance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 smtClean="0"/>
              <a:t>A presentation at the Regional Conference on MFIs in Central America (REDCAMIF Network)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 smtClean="0"/>
              <a:t>Extensive research terminating in a 100-page study on the Potential for Microfranchising in Nicaragua. Done for UAM and the Chamber of Commerce, paid for by Inter-American Development Bank FOMIN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 smtClean="0"/>
              <a:t>Conference and a workshop for the National Commission for Micro and Small Enterprises (CONAMYPE) in El Salvador. Ongoing advice leading to a program.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 smtClean="0"/>
              <a:t>Research in Guatemala with members of REDIMIF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51204" name="Picture 3" descr="Logo TecAp - mejorad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22098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705600" cy="1143000"/>
          </a:xfrm>
        </p:spPr>
        <p:txBody>
          <a:bodyPr/>
          <a:lstStyle/>
          <a:p>
            <a:pPr algn="l">
              <a:defRPr/>
            </a:pPr>
            <a:r>
              <a:rPr lang="en-US" sz="3200" b="1" dirty="0" smtClean="0"/>
              <a:t>Who are the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</a:rPr>
              <a:t>TecAp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microfranchisees</a:t>
            </a:r>
            <a:r>
              <a:rPr lang="en-US" sz="3200" b="1" dirty="0" smtClean="0"/>
              <a:t>?</a:t>
            </a:r>
          </a:p>
        </p:txBody>
      </p:sp>
      <p:pic>
        <p:nvPicPr>
          <p:cNvPr id="44035" name="Picture 3" descr="Logo TecAp - mejorad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22098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76200" y="1524000"/>
            <a:ext cx="8305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/>
              <a:t>Coop members, wives of coop members, or daughters of coop </a:t>
            </a:r>
            <a:r>
              <a:rPr lang="en-US" sz="2400" dirty="0" smtClean="0"/>
              <a:t>members</a:t>
            </a:r>
            <a:endParaRPr lang="en-US" sz="2400" dirty="0"/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/>
              <a:t>They range in age from 19-60 years </a:t>
            </a:r>
            <a:r>
              <a:rPr lang="en-US" sz="2400" dirty="0" smtClean="0"/>
              <a:t>old</a:t>
            </a:r>
            <a:endParaRPr lang="en-US" sz="2400" dirty="0"/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/>
              <a:t>The pilot group consisted of 8 women from CCAJ, a coffee cooperative in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northern Nicaragua</a:t>
            </a:r>
            <a:r>
              <a:rPr lang="en-US" sz="2400" dirty="0"/>
              <a:t>,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very </a:t>
            </a:r>
            <a:r>
              <a:rPr lang="en-US" sz="2400" dirty="0"/>
              <a:t>close to the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Honduras border</a:t>
            </a:r>
            <a:endParaRPr lang="en-US" sz="2400" dirty="0"/>
          </a:p>
        </p:txBody>
      </p:sp>
      <p:pic>
        <p:nvPicPr>
          <p:cNvPr id="44037" name="Picture 4" descr="IMG_025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782" y="3200400"/>
            <a:ext cx="4869217" cy="365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5"/>
          <p:cNvSpPr>
            <a:spLocks noChangeArrowheads="1"/>
          </p:cNvSpPr>
          <p:nvPr/>
        </p:nvSpPr>
        <p:spPr bwMode="auto">
          <a:xfrm>
            <a:off x="56866" y="4570988"/>
            <a:ext cx="404769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2800" b="1" i="1" dirty="0" smtClean="0"/>
              <a:t>20 </a:t>
            </a:r>
            <a:r>
              <a:rPr lang="en-US" sz="2800" b="1" i="1" dirty="0"/>
              <a:t>microfranchisees </a:t>
            </a:r>
            <a:r>
              <a:rPr lang="en-US" sz="2800" b="1" i="1" dirty="0" smtClean="0"/>
              <a:t>are selling to neighbors in </a:t>
            </a:r>
          </a:p>
          <a:p>
            <a:pPr marL="342900" indent="-342900" algn="ctr"/>
            <a:r>
              <a:rPr lang="en-US" sz="2800" b="1" i="1" dirty="0" smtClean="0"/>
              <a:t>remote, rural </a:t>
            </a:r>
            <a:endParaRPr lang="en-US" sz="2800" b="1" i="1" dirty="0"/>
          </a:p>
          <a:p>
            <a:pPr marL="342900" indent="-342900" algn="ctr"/>
            <a:r>
              <a:rPr lang="en-US" sz="2800" b="1" i="1" dirty="0"/>
              <a:t>northern Nicaragua!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6019800" cy="1249362"/>
          </a:xfrm>
        </p:spPr>
        <p:txBody>
          <a:bodyPr/>
          <a:lstStyle/>
          <a:p>
            <a:pPr algn="l"/>
            <a:r>
              <a:rPr lang="en-US" sz="4000" b="1" dirty="0"/>
              <a:t> </a:t>
            </a:r>
            <a:r>
              <a:rPr lang="en-US" sz="4000" b="1" dirty="0" smtClean="0"/>
              <a:t>Please Get Involved with </a:t>
            </a:r>
            <a:br>
              <a:rPr lang="en-US" sz="4000" b="1" dirty="0" smtClean="0"/>
            </a:br>
            <a:r>
              <a:rPr lang="en-US" sz="4000" b="1" dirty="0" smtClean="0"/>
              <a:t>TecAp &amp; IDEAS</a:t>
            </a:r>
          </a:p>
        </p:txBody>
      </p:sp>
      <p:pic>
        <p:nvPicPr>
          <p:cNvPr id="52227" name="Picture 3" descr="Logo TecAp - mejorad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22098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42900" y="1457608"/>
            <a:ext cx="8420100" cy="509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s-NI" sz="3600" b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DONATE</a:t>
            </a:r>
            <a:endParaRPr lang="es-NI" sz="3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s-NI" sz="2000" b="1" dirty="0" err="1">
                <a:latin typeface="+mn-lt"/>
              </a:rPr>
              <a:t>Support</a:t>
            </a:r>
            <a:r>
              <a:rPr lang="es-NI" sz="2000" b="1" dirty="0">
                <a:latin typeface="+mn-lt"/>
              </a:rPr>
              <a:t> </a:t>
            </a:r>
            <a:r>
              <a:rPr lang="es-NI" sz="2000" b="1" dirty="0" err="1">
                <a:latin typeface="+mn-lt"/>
              </a:rPr>
              <a:t>the</a:t>
            </a:r>
            <a:r>
              <a:rPr lang="es-NI" sz="2000" b="1" dirty="0">
                <a:latin typeface="+mn-lt"/>
              </a:rPr>
              <a:t> </a:t>
            </a:r>
            <a:r>
              <a:rPr lang="es-NI" sz="2000" b="1" dirty="0" err="1">
                <a:latin typeface="+mn-lt"/>
              </a:rPr>
              <a:t>start</a:t>
            </a:r>
            <a:r>
              <a:rPr lang="es-NI" sz="2000" b="1" dirty="0">
                <a:latin typeface="+mn-lt"/>
              </a:rPr>
              <a:t>-up of a new </a:t>
            </a:r>
            <a:r>
              <a:rPr lang="es-NI" sz="2000" b="1" dirty="0" err="1">
                <a:latin typeface="+mn-lt"/>
              </a:rPr>
              <a:t>group</a:t>
            </a:r>
            <a:r>
              <a:rPr lang="es-NI" sz="2000" b="1" dirty="0">
                <a:latin typeface="+mn-lt"/>
              </a:rPr>
              <a:t> of </a:t>
            </a:r>
            <a:r>
              <a:rPr lang="es-NI" sz="2000" b="1" dirty="0" err="1">
                <a:latin typeface="+mn-lt"/>
              </a:rPr>
              <a:t>microfranchisees</a:t>
            </a:r>
            <a:endParaRPr lang="es-NI" sz="2000" b="1" dirty="0"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s-NI" sz="2000" b="1" dirty="0" err="1">
                <a:latin typeface="+mn-lt"/>
              </a:rPr>
              <a:t>Support</a:t>
            </a:r>
            <a:r>
              <a:rPr lang="es-NI" sz="2000" b="1" dirty="0">
                <a:latin typeface="+mn-lt"/>
              </a:rPr>
              <a:t> rural </a:t>
            </a:r>
            <a:r>
              <a:rPr lang="es-NI" sz="2000" b="1" dirty="0" err="1">
                <a:latin typeface="+mn-lt"/>
              </a:rPr>
              <a:t>youth</a:t>
            </a:r>
            <a:r>
              <a:rPr lang="es-NI" sz="2000" b="1" dirty="0">
                <a:latin typeface="+mn-lt"/>
              </a:rPr>
              <a:t> </a:t>
            </a:r>
            <a:r>
              <a:rPr lang="es-NI" sz="2000" b="1" dirty="0" err="1">
                <a:latin typeface="+mn-lt"/>
              </a:rPr>
              <a:t>being</a:t>
            </a:r>
            <a:r>
              <a:rPr lang="es-NI" sz="2000" b="1" dirty="0">
                <a:latin typeface="+mn-lt"/>
              </a:rPr>
              <a:t> </a:t>
            </a:r>
            <a:r>
              <a:rPr lang="es-NI" sz="2000" b="1" dirty="0" err="1">
                <a:latin typeface="+mn-lt"/>
              </a:rPr>
              <a:t>trained</a:t>
            </a:r>
            <a:r>
              <a:rPr lang="es-NI" sz="2000" b="1" dirty="0">
                <a:latin typeface="+mn-lt"/>
              </a:rPr>
              <a:t> </a:t>
            </a:r>
            <a:r>
              <a:rPr lang="es-NI" sz="2000" b="1" dirty="0" err="1">
                <a:latin typeface="+mn-lt"/>
              </a:rPr>
              <a:t>to</a:t>
            </a:r>
            <a:r>
              <a:rPr lang="es-NI" sz="2000" b="1" dirty="0">
                <a:latin typeface="+mn-lt"/>
              </a:rPr>
              <a:t> </a:t>
            </a:r>
            <a:r>
              <a:rPr lang="es-NI" sz="2000" b="1" dirty="0" err="1">
                <a:latin typeface="+mn-lt"/>
              </a:rPr>
              <a:t>be</a:t>
            </a:r>
            <a:r>
              <a:rPr lang="es-NI" sz="2000" b="1" dirty="0">
                <a:latin typeface="+mn-lt"/>
              </a:rPr>
              <a:t> “micro-</a:t>
            </a:r>
            <a:r>
              <a:rPr lang="es-NI" sz="2000" b="1" dirty="0" err="1">
                <a:latin typeface="+mn-lt"/>
              </a:rPr>
              <a:t>technicians</a:t>
            </a:r>
            <a:r>
              <a:rPr lang="es-NI" sz="2000" b="1" dirty="0">
                <a:latin typeface="+mn-lt"/>
              </a:rPr>
              <a:t>” </a:t>
            </a:r>
            <a:r>
              <a:rPr lang="es-NI" sz="2000" b="1" dirty="0" err="1">
                <a:latin typeface="+mn-lt"/>
              </a:rPr>
              <a:t>to</a:t>
            </a:r>
            <a:r>
              <a:rPr lang="es-NI" sz="2000" b="1" dirty="0">
                <a:latin typeface="+mn-lt"/>
              </a:rPr>
              <a:t> </a:t>
            </a:r>
            <a:r>
              <a:rPr lang="es-NI" sz="2000" b="1" dirty="0" err="1">
                <a:latin typeface="+mn-lt"/>
              </a:rPr>
              <a:t>install</a:t>
            </a:r>
            <a:r>
              <a:rPr lang="es-NI" sz="2000" b="1" dirty="0">
                <a:latin typeface="+mn-lt"/>
              </a:rPr>
              <a:t> &amp; </a:t>
            </a:r>
            <a:r>
              <a:rPr lang="es-NI" sz="2000" b="1" dirty="0" err="1">
                <a:latin typeface="+mn-lt"/>
              </a:rPr>
              <a:t>repair</a:t>
            </a:r>
            <a:r>
              <a:rPr lang="es-NI" sz="2000" b="1" dirty="0">
                <a:latin typeface="+mn-lt"/>
              </a:rPr>
              <a:t> solar </a:t>
            </a:r>
            <a:r>
              <a:rPr lang="es-NI" sz="2000" b="1" dirty="0" err="1">
                <a:latin typeface="+mn-lt"/>
              </a:rPr>
              <a:t>systems</a:t>
            </a:r>
            <a:endParaRPr lang="es-NI" sz="2000" b="1" dirty="0"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s-NI" sz="2000" b="1" dirty="0" err="1">
                <a:latin typeface="+mn-lt"/>
              </a:rPr>
              <a:t>Support</a:t>
            </a:r>
            <a:r>
              <a:rPr lang="es-NI" sz="2000" b="1" dirty="0">
                <a:latin typeface="+mn-lt"/>
              </a:rPr>
              <a:t> </a:t>
            </a:r>
            <a:r>
              <a:rPr lang="es-NI" sz="2000" b="1" dirty="0" err="1">
                <a:latin typeface="+mn-lt"/>
              </a:rPr>
              <a:t>the</a:t>
            </a:r>
            <a:r>
              <a:rPr lang="es-NI" sz="2000" b="1" dirty="0">
                <a:latin typeface="+mn-lt"/>
              </a:rPr>
              <a:t> </a:t>
            </a:r>
            <a:r>
              <a:rPr lang="es-NI" sz="2000" b="1" dirty="0" err="1">
                <a:latin typeface="+mn-lt"/>
              </a:rPr>
              <a:t>installation</a:t>
            </a:r>
            <a:r>
              <a:rPr lang="es-NI" sz="2000" b="1" dirty="0">
                <a:latin typeface="+mn-lt"/>
              </a:rPr>
              <a:t> of </a:t>
            </a:r>
            <a:r>
              <a:rPr lang="es-NI" sz="2000" b="1" dirty="0" err="1">
                <a:latin typeface="+mn-lt"/>
              </a:rPr>
              <a:t>large-scale</a:t>
            </a:r>
            <a:r>
              <a:rPr lang="es-NI" sz="2000" b="1" dirty="0">
                <a:latin typeface="+mn-lt"/>
              </a:rPr>
              <a:t> </a:t>
            </a:r>
            <a:r>
              <a:rPr lang="es-NI" sz="2000" b="1" dirty="0" err="1">
                <a:latin typeface="+mn-lt"/>
              </a:rPr>
              <a:t>tech</a:t>
            </a:r>
            <a:r>
              <a:rPr lang="es-NI" sz="2000" b="1" dirty="0">
                <a:latin typeface="+mn-lt"/>
              </a:rPr>
              <a:t> </a:t>
            </a:r>
            <a:r>
              <a:rPr lang="es-NI" sz="2000" b="1" dirty="0" err="1">
                <a:latin typeface="+mn-lt"/>
              </a:rPr>
              <a:t>investments</a:t>
            </a:r>
            <a:r>
              <a:rPr lang="es-NI" sz="2000" b="1" dirty="0">
                <a:latin typeface="+mn-lt"/>
              </a:rPr>
              <a:t> (solar, </a:t>
            </a:r>
            <a:r>
              <a:rPr lang="es-NI" sz="2000" b="1" dirty="0" err="1">
                <a:latin typeface="+mn-lt"/>
              </a:rPr>
              <a:t>wind</a:t>
            </a:r>
            <a:r>
              <a:rPr lang="es-NI" sz="2000" b="1" dirty="0">
                <a:latin typeface="+mn-lt"/>
              </a:rPr>
              <a:t>, and </a:t>
            </a:r>
            <a:r>
              <a:rPr lang="es-NI" sz="2000" b="1" dirty="0" err="1">
                <a:latin typeface="+mn-lt"/>
              </a:rPr>
              <a:t>hydro</a:t>
            </a:r>
            <a:r>
              <a:rPr lang="es-NI" sz="2000" b="1" dirty="0">
                <a:latin typeface="+mn-lt"/>
              </a:rPr>
              <a:t> </a:t>
            </a:r>
            <a:r>
              <a:rPr lang="es-NI" sz="2000" b="1" dirty="0" err="1">
                <a:latin typeface="+mn-lt"/>
              </a:rPr>
              <a:t>power</a:t>
            </a:r>
            <a:r>
              <a:rPr lang="es-NI" sz="2000" b="1" dirty="0">
                <a:latin typeface="+mn-lt"/>
              </a:rPr>
              <a:t> </a:t>
            </a:r>
            <a:r>
              <a:rPr lang="es-NI" sz="2000" b="1" dirty="0" err="1">
                <a:latin typeface="+mn-lt"/>
              </a:rPr>
              <a:t>projects</a:t>
            </a:r>
            <a:r>
              <a:rPr lang="es-NI" sz="2000" b="1" dirty="0">
                <a:latin typeface="+mn-lt"/>
              </a:rPr>
              <a:t>) at </a:t>
            </a:r>
            <a:r>
              <a:rPr lang="es-NI" sz="2000" b="1" dirty="0" err="1">
                <a:latin typeface="+mn-lt"/>
              </a:rPr>
              <a:t>coffee</a:t>
            </a:r>
            <a:r>
              <a:rPr lang="es-NI" sz="2000" b="1" dirty="0">
                <a:latin typeface="+mn-lt"/>
              </a:rPr>
              <a:t> </a:t>
            </a:r>
            <a:r>
              <a:rPr lang="es-NI" sz="2000" b="1" dirty="0" err="1" smtClean="0">
                <a:latin typeface="+mn-lt"/>
              </a:rPr>
              <a:t>cooperatives</a:t>
            </a:r>
            <a:r>
              <a:rPr lang="es-NI" sz="2000" b="1" dirty="0" smtClean="0">
                <a:latin typeface="+mn-lt"/>
              </a:rPr>
              <a:t> &amp; </a:t>
            </a:r>
            <a:r>
              <a:rPr lang="es-NI" sz="2000" b="1" dirty="0" err="1" smtClean="0">
                <a:latin typeface="+mn-lt"/>
              </a:rPr>
              <a:t>elsewhere</a:t>
            </a:r>
            <a:endParaRPr lang="es-NI" sz="2000" b="1" dirty="0" smtClean="0">
              <a:latin typeface="+mn-lt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endParaRPr lang="es-NI" sz="2000" b="1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s-NI" sz="3600" b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INVEST</a:t>
            </a:r>
            <a:endParaRPr lang="es-NI" sz="3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s-NI" sz="2000" b="1" dirty="0" err="1">
                <a:latin typeface="+mn-lt"/>
              </a:rPr>
              <a:t>Become</a:t>
            </a:r>
            <a:r>
              <a:rPr lang="es-NI" sz="2000" b="1" dirty="0">
                <a:latin typeface="+mn-lt"/>
              </a:rPr>
              <a:t> a </a:t>
            </a:r>
            <a:r>
              <a:rPr lang="es-NI" sz="2000" b="1" dirty="0" err="1">
                <a:latin typeface="+mn-lt"/>
              </a:rPr>
              <a:t>socially</a:t>
            </a:r>
            <a:r>
              <a:rPr lang="es-NI" sz="2000" b="1" dirty="0">
                <a:latin typeface="+mn-lt"/>
              </a:rPr>
              <a:t> </a:t>
            </a:r>
            <a:r>
              <a:rPr lang="es-NI" sz="2000" b="1" dirty="0" err="1">
                <a:latin typeface="+mn-lt"/>
              </a:rPr>
              <a:t>responsible</a:t>
            </a:r>
            <a:r>
              <a:rPr lang="es-NI" sz="2000" b="1" dirty="0">
                <a:latin typeface="+mn-lt"/>
              </a:rPr>
              <a:t> </a:t>
            </a:r>
            <a:r>
              <a:rPr lang="es-NI" sz="2000" b="1" dirty="0" err="1">
                <a:latin typeface="+mn-lt"/>
              </a:rPr>
              <a:t>investor</a:t>
            </a:r>
            <a:r>
              <a:rPr lang="es-NI" sz="2000" b="1" dirty="0">
                <a:latin typeface="+mn-lt"/>
              </a:rPr>
              <a:t> in </a:t>
            </a:r>
            <a:r>
              <a:rPr lang="es-NI" sz="2000" b="1" dirty="0" err="1">
                <a:latin typeface="+mn-lt"/>
              </a:rPr>
              <a:t>TecAp</a:t>
            </a:r>
            <a:r>
              <a:rPr lang="es-NI" sz="2000" b="1" dirty="0">
                <a:latin typeface="+mn-lt"/>
              </a:rPr>
              <a:t>. </a:t>
            </a:r>
            <a:r>
              <a:rPr lang="es-NI" sz="2000" b="1" dirty="0" err="1">
                <a:latin typeface="+mn-lt"/>
              </a:rPr>
              <a:t>Lend</a:t>
            </a:r>
            <a:r>
              <a:rPr lang="es-NI" sz="2000" b="1" dirty="0">
                <a:latin typeface="+mn-lt"/>
              </a:rPr>
              <a:t> </a:t>
            </a:r>
            <a:r>
              <a:rPr lang="es-NI" sz="2000" b="1" dirty="0" err="1">
                <a:latin typeface="+mn-lt"/>
              </a:rPr>
              <a:t>to</a:t>
            </a:r>
            <a:r>
              <a:rPr lang="es-NI" sz="2000" b="1" dirty="0">
                <a:latin typeface="+mn-lt"/>
              </a:rPr>
              <a:t> </a:t>
            </a:r>
            <a:r>
              <a:rPr lang="es-NI" sz="2000" b="1" dirty="0" err="1">
                <a:latin typeface="+mn-lt"/>
              </a:rPr>
              <a:t>our</a:t>
            </a:r>
            <a:r>
              <a:rPr lang="es-NI" sz="2000" b="1" dirty="0">
                <a:latin typeface="+mn-lt"/>
              </a:rPr>
              <a:t> loan </a:t>
            </a:r>
            <a:r>
              <a:rPr lang="es-NI" sz="2000" b="1" dirty="0" err="1">
                <a:latin typeface="+mn-lt"/>
              </a:rPr>
              <a:t>fund</a:t>
            </a:r>
            <a:r>
              <a:rPr lang="es-NI" sz="2000" b="1" dirty="0" smtClean="0">
                <a:latin typeface="+mn-lt"/>
              </a:rPr>
              <a:t>!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endParaRPr lang="es-NI" sz="2000" b="1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s-NI" sz="3600" b="1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VOLUNTEER</a:t>
            </a:r>
            <a:endParaRPr lang="es-NI" sz="3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s-NI" sz="2000" b="1" dirty="0" err="1" smtClean="0">
                <a:latin typeface="+mn-lt"/>
              </a:rPr>
              <a:t>On</a:t>
            </a:r>
            <a:r>
              <a:rPr lang="es-NI" sz="2000" b="1" dirty="0" smtClean="0">
                <a:latin typeface="+mn-lt"/>
              </a:rPr>
              <a:t> </a:t>
            </a:r>
            <a:r>
              <a:rPr lang="es-NI" sz="2000" b="1" dirty="0" err="1" smtClean="0">
                <a:latin typeface="+mn-lt"/>
              </a:rPr>
              <a:t>the</a:t>
            </a:r>
            <a:r>
              <a:rPr lang="es-NI" sz="2000" b="1" dirty="0" smtClean="0">
                <a:latin typeface="+mn-lt"/>
              </a:rPr>
              <a:t> internet, </a:t>
            </a:r>
            <a:r>
              <a:rPr lang="es-NI" sz="2000" b="1" dirty="0" err="1" smtClean="0">
                <a:latin typeface="+mn-lt"/>
              </a:rPr>
              <a:t>from</a:t>
            </a:r>
            <a:r>
              <a:rPr lang="es-NI" sz="2000" b="1" dirty="0" smtClean="0">
                <a:latin typeface="+mn-lt"/>
              </a:rPr>
              <a:t> </a:t>
            </a:r>
            <a:r>
              <a:rPr lang="es-NI" sz="2000" b="1" dirty="0" err="1">
                <a:latin typeface="+mn-lt"/>
              </a:rPr>
              <a:t>the</a:t>
            </a:r>
            <a:r>
              <a:rPr lang="es-NI" sz="2000" b="1" dirty="0">
                <a:latin typeface="+mn-lt"/>
              </a:rPr>
              <a:t> </a:t>
            </a:r>
            <a:r>
              <a:rPr lang="es-NI" sz="2000" b="1" dirty="0" err="1">
                <a:latin typeface="+mn-lt"/>
              </a:rPr>
              <a:t>comfort</a:t>
            </a:r>
            <a:r>
              <a:rPr lang="es-NI" sz="2000" b="1" dirty="0">
                <a:latin typeface="+mn-lt"/>
              </a:rPr>
              <a:t> of </a:t>
            </a:r>
            <a:r>
              <a:rPr lang="es-NI" sz="2000" b="1" dirty="0" err="1">
                <a:latin typeface="+mn-lt"/>
              </a:rPr>
              <a:t>your</a:t>
            </a:r>
            <a:r>
              <a:rPr lang="es-NI" sz="2000" b="1" dirty="0">
                <a:latin typeface="+mn-lt"/>
              </a:rPr>
              <a:t> </a:t>
            </a:r>
            <a:r>
              <a:rPr lang="es-NI" sz="2000" b="1" dirty="0" err="1">
                <a:latin typeface="+mn-lt"/>
              </a:rPr>
              <a:t>own</a:t>
            </a:r>
            <a:r>
              <a:rPr lang="es-NI" sz="2000" b="1" dirty="0">
                <a:latin typeface="+mn-lt"/>
              </a:rPr>
              <a:t> home OR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s-NI" sz="2000" b="1" dirty="0">
                <a:latin typeface="+mn-lt"/>
              </a:rPr>
              <a:t>In-country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s-NI" sz="200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s-NI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85800"/>
            <a:ext cx="4876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NI" sz="3100" b="1" u="sng" dirty="0" smtClean="0"/>
              <a:t/>
            </a:r>
            <a:br>
              <a:rPr lang="es-NI" sz="3100" b="1" u="sng" dirty="0" smtClean="0"/>
            </a:br>
            <a:r>
              <a:rPr lang="es-NI" sz="2700" b="1" u="sng" dirty="0" smtClean="0"/>
              <a:t>FOR MORE INFORMATION </a:t>
            </a:r>
            <a:r>
              <a:rPr lang="es-NI" sz="2700" b="1" u="sng" dirty="0" err="1" smtClean="0"/>
              <a:t>ON</a:t>
            </a:r>
            <a:r>
              <a:rPr lang="es-NI" sz="2700" b="1" u="sng" dirty="0" smtClean="0"/>
              <a:t> </a:t>
            </a:r>
            <a:r>
              <a:rPr lang="es-NI" sz="2700" b="1" u="sng" dirty="0" err="1" smtClean="0"/>
              <a:t>MICROFRANCHISING</a:t>
            </a:r>
            <a:r>
              <a:rPr lang="es-NI" sz="2700" b="1" u="sng" dirty="0" smtClean="0"/>
              <a:t> DEVELOPMENT SERVICES BY IDEAS</a:t>
            </a:r>
            <a:r>
              <a:rPr lang="es-NI" dirty="0" smtClean="0"/>
              <a:t/>
            </a:r>
            <a:br>
              <a:rPr lang="es-NI" dirty="0" smtClean="0"/>
            </a:b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8"/>
            <a:ext cx="8229600" cy="4525962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s-NI" b="1" dirty="0" smtClean="0"/>
              <a:t>International— </a:t>
            </a:r>
            <a:r>
              <a:rPr lang="es-NI" dirty="0" smtClean="0"/>
              <a:t>International </a:t>
            </a:r>
            <a:r>
              <a:rPr lang="es-NI" dirty="0" err="1" smtClean="0"/>
              <a:t>Executive</a:t>
            </a:r>
            <a:r>
              <a:rPr lang="es-NI" dirty="0" smtClean="0"/>
              <a:t> Director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NI" b="1" dirty="0" smtClean="0"/>
              <a:t>Dr. Carter Garber  </a:t>
            </a:r>
            <a:r>
              <a:rPr lang="es-NI" b="1" dirty="0" smtClean="0">
                <a:hlinkClick r:id="rId3"/>
              </a:rPr>
              <a:t>cgarber@ideasnet.org</a:t>
            </a:r>
            <a:endParaRPr lang="es-NI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NI" dirty="0" err="1" smtClean="0"/>
              <a:t>Phone</a:t>
            </a:r>
            <a:r>
              <a:rPr lang="es-NI" dirty="0" smtClean="0"/>
              <a:t> in USA: (404)378-7544   Fax: (404) 378-9322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NI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s-NI" b="1" dirty="0" err="1" smtClean="0"/>
              <a:t>Latin</a:t>
            </a:r>
            <a:r>
              <a:rPr lang="es-NI" b="1" dirty="0" smtClean="0"/>
              <a:t> </a:t>
            </a:r>
            <a:r>
              <a:rPr lang="es-NI" b="1" dirty="0" err="1" smtClean="0"/>
              <a:t>America</a:t>
            </a:r>
            <a:r>
              <a:rPr lang="es-NI" dirty="0" smtClean="0"/>
              <a:t>—Regional </a:t>
            </a:r>
            <a:r>
              <a:rPr lang="es-NI" dirty="0" err="1" smtClean="0"/>
              <a:t>Representative</a:t>
            </a:r>
            <a:endParaRPr lang="es-NI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NI" dirty="0" smtClean="0"/>
              <a:t>Gabriel Gaitan in Nicaragua  </a:t>
            </a:r>
            <a:r>
              <a:rPr lang="es-NI" dirty="0" smtClean="0">
                <a:hlinkClick r:id="rId4"/>
              </a:rPr>
              <a:t>ggaitan@ideasnet.org</a:t>
            </a:r>
            <a:r>
              <a:rPr lang="es-NI" dirty="0" smtClean="0"/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NI" dirty="0" err="1" smtClean="0"/>
              <a:t>Phone</a:t>
            </a:r>
            <a:r>
              <a:rPr lang="es-NI" dirty="0" smtClean="0"/>
              <a:t> in Nicaragua: (505) 2233-5301 o 8985-7342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700" i="1" dirty="0" smtClean="0"/>
              <a:t>IDEAS has worked with development agencies and MFIs in Latin America, the Caribbean, Africa, Asia, and North America and is well known for providing high-quality training and consulting services. We provide turn-key solutions.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53252" name="Imagen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457200"/>
            <a:ext cx="1443037" cy="1371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3" descr="Logo TecAp - mejorad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0075"/>
            <a:ext cx="1981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705600" cy="1143000"/>
          </a:xfrm>
        </p:spPr>
        <p:txBody>
          <a:bodyPr/>
          <a:lstStyle/>
          <a:p>
            <a:pPr algn="l">
              <a:defRPr/>
            </a:pPr>
            <a:r>
              <a:rPr lang="en-US" sz="3200" b="1" dirty="0" smtClean="0"/>
              <a:t>Who are the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</a:rPr>
              <a:t>TecAp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microfranchisees</a:t>
            </a:r>
            <a:r>
              <a:rPr lang="en-US" sz="3200" b="1" dirty="0" smtClean="0"/>
              <a:t>?</a:t>
            </a:r>
          </a:p>
        </p:txBody>
      </p:sp>
      <p:pic>
        <p:nvPicPr>
          <p:cNvPr id="45059" name="Picture 3" descr="Logo TecAp - mejorad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22098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35" descr="IMG_01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752600"/>
            <a:ext cx="173672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36" descr="IMG_024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21150"/>
            <a:ext cx="1736725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39" descr="IMG_023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16"/>
          <a:stretch>
            <a:fillRect/>
          </a:stretch>
        </p:blipFill>
        <p:spPr bwMode="auto">
          <a:xfrm>
            <a:off x="4800600" y="4038600"/>
            <a:ext cx="1828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41" descr="Blanc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" r="37141"/>
          <a:stretch>
            <a:fillRect/>
          </a:stretch>
        </p:blipFill>
        <p:spPr bwMode="auto">
          <a:xfrm>
            <a:off x="4800600" y="1739900"/>
            <a:ext cx="18288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2057400" y="1752600"/>
            <a:ext cx="2438400" cy="22098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s-NI" sz="1400" b="1" dirty="0" err="1">
                <a:latin typeface="+mn-lt"/>
              </a:rPr>
              <a:t>Janellis</a:t>
            </a:r>
            <a:r>
              <a:rPr lang="es-NI" sz="1400" b="1" dirty="0">
                <a:latin typeface="+mn-lt"/>
              </a:rPr>
              <a:t> </a:t>
            </a:r>
            <a:r>
              <a:rPr lang="es-NI" sz="1400" b="1" dirty="0" err="1">
                <a:latin typeface="+mn-lt"/>
              </a:rPr>
              <a:t>Sarai</a:t>
            </a:r>
            <a:r>
              <a:rPr lang="es-NI" sz="1400" b="1" dirty="0">
                <a:latin typeface="+mn-lt"/>
              </a:rPr>
              <a:t> Castro Herrera </a:t>
            </a:r>
            <a:endParaRPr lang="en-US" sz="1400" b="1" dirty="0">
              <a:latin typeface="+mn-l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s-NI" sz="1400" dirty="0">
                <a:latin typeface="+mn-lt"/>
              </a:rPr>
              <a:t>Las Neblinas</a:t>
            </a:r>
            <a:endParaRPr lang="en-US" sz="1400" dirty="0">
              <a:latin typeface="+mn-l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Jalapa, Nueva Segovia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latin typeface="+mn-l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Daughter of Coop Member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latin typeface="+mn-l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latin typeface="+mn-lt"/>
              </a:rPr>
              <a:t>Housekeeper, Finishing high school by taking night classes </a:t>
            </a:r>
            <a:endParaRPr lang="en-US" sz="1400" i="1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057400" y="4114800"/>
            <a:ext cx="2525713" cy="23622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s-NI" sz="1400" b="1" dirty="0">
                <a:latin typeface="+mn-lt"/>
              </a:rPr>
              <a:t>Natalia Garrido López</a:t>
            </a:r>
            <a:endParaRPr lang="en-US" sz="1400" b="1" dirty="0">
              <a:latin typeface="+mn-l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s-NI" sz="1400" dirty="0">
                <a:latin typeface="+mn-lt"/>
              </a:rPr>
              <a:t>Las Pampas</a:t>
            </a:r>
            <a:endParaRPr lang="en-US" sz="1400" dirty="0">
              <a:latin typeface="+mn-l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s-NI" sz="1400" dirty="0">
                <a:latin typeface="+mn-lt"/>
              </a:rPr>
              <a:t>Jalapa, Nueva Segovia</a:t>
            </a:r>
            <a:endParaRPr lang="en-US" sz="1400" dirty="0">
              <a:latin typeface="+mn-l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latin typeface="+mn-l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Wife of Coop Member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latin typeface="+mn-l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latin typeface="+mn-lt"/>
              </a:rPr>
              <a:t>Homemaker, assists with all aspects of coffee production, and manages the finances for the family farm</a:t>
            </a:r>
            <a:endParaRPr lang="en-US" sz="1400" i="1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118820" name="Rectangle 36"/>
          <p:cNvSpPr>
            <a:spLocks noChangeArrowheads="1"/>
          </p:cNvSpPr>
          <p:nvPr/>
        </p:nvSpPr>
        <p:spPr bwMode="auto">
          <a:xfrm>
            <a:off x="6781800" y="3990975"/>
            <a:ext cx="213360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s-NI" sz="1400" b="1" dirty="0">
                <a:solidFill>
                  <a:srgbClr val="000000"/>
                </a:solidFill>
                <a:latin typeface="+mn-lt"/>
                <a:ea typeface="Times New Roman" pitchFamily="18" charset="0"/>
                <a:cs typeface="Calibri" pitchFamily="34" charset="0"/>
              </a:rPr>
              <a:t>Iris </a:t>
            </a:r>
            <a:r>
              <a:rPr lang="es-NI" sz="1400" b="1" dirty="0" err="1">
                <a:solidFill>
                  <a:srgbClr val="000000"/>
                </a:solidFill>
                <a:latin typeface="+mn-lt"/>
                <a:ea typeface="Times New Roman" pitchFamily="18" charset="0"/>
                <a:cs typeface="Calibri" pitchFamily="34" charset="0"/>
              </a:rPr>
              <a:t>Yesenia</a:t>
            </a:r>
            <a:r>
              <a:rPr lang="es-NI" sz="1400" b="1" dirty="0">
                <a:solidFill>
                  <a:srgbClr val="000000"/>
                </a:solidFill>
                <a:latin typeface="+mn-lt"/>
                <a:ea typeface="Times New Roman" pitchFamily="18" charset="0"/>
                <a:cs typeface="Calibri" pitchFamily="34" charset="0"/>
              </a:rPr>
              <a:t> Garmendia Rodríguez</a:t>
            </a:r>
            <a:endParaRPr lang="en-US" sz="1400" dirty="0">
              <a:latin typeface="+mn-lt"/>
            </a:endParaRPr>
          </a:p>
          <a:p>
            <a:pPr algn="ctr" eaLnBrk="0" hangingPunct="0">
              <a:defRPr/>
            </a:pPr>
            <a:r>
              <a:rPr lang="es-NI" sz="1400" dirty="0">
                <a:solidFill>
                  <a:srgbClr val="000000"/>
                </a:solidFill>
                <a:latin typeface="+mn-lt"/>
                <a:ea typeface="Times New Roman" pitchFamily="18" charset="0"/>
                <a:cs typeface="Calibri" pitchFamily="34" charset="0"/>
              </a:rPr>
              <a:t>(</a:t>
            </a:r>
            <a:r>
              <a:rPr lang="es-NI" sz="1400" dirty="0" err="1">
                <a:solidFill>
                  <a:srgbClr val="000000"/>
                </a:solidFill>
                <a:latin typeface="+mn-lt"/>
                <a:ea typeface="Times New Roman" pitchFamily="18" charset="0"/>
                <a:cs typeface="Calibri" pitchFamily="34" charset="0"/>
              </a:rPr>
              <a:t>Migdalia</a:t>
            </a:r>
            <a:r>
              <a:rPr lang="es-NI" sz="1400" dirty="0">
                <a:solidFill>
                  <a:srgbClr val="000000"/>
                </a:solidFill>
                <a:latin typeface="+mn-lt"/>
                <a:ea typeface="Times New Roman" pitchFamily="18" charset="0"/>
                <a:cs typeface="Calibri" pitchFamily="34" charset="0"/>
              </a:rPr>
              <a:t> </a:t>
            </a:r>
            <a:r>
              <a:rPr lang="es-NI" sz="1400" dirty="0" err="1">
                <a:solidFill>
                  <a:srgbClr val="000000"/>
                </a:solidFill>
                <a:latin typeface="+mn-lt"/>
                <a:ea typeface="Times New Roman" pitchFamily="18" charset="0"/>
                <a:cs typeface="Calibri" pitchFamily="34" charset="0"/>
              </a:rPr>
              <a:t>Rodríguez’s</a:t>
            </a:r>
            <a:r>
              <a:rPr lang="es-NI" sz="1400" dirty="0">
                <a:solidFill>
                  <a:srgbClr val="000000"/>
                </a:solidFill>
                <a:latin typeface="+mn-lt"/>
                <a:ea typeface="Times New Roman" pitchFamily="18" charset="0"/>
                <a:cs typeface="Calibri" pitchFamily="34" charset="0"/>
              </a:rPr>
              <a:t> </a:t>
            </a:r>
            <a:r>
              <a:rPr lang="es-NI" sz="1400" dirty="0" err="1">
                <a:solidFill>
                  <a:srgbClr val="000000"/>
                </a:solidFill>
                <a:latin typeface="+mn-lt"/>
                <a:ea typeface="Times New Roman" pitchFamily="18" charset="0"/>
                <a:cs typeface="Calibri" pitchFamily="34" charset="0"/>
              </a:rPr>
              <a:t>daughter</a:t>
            </a:r>
            <a:r>
              <a:rPr lang="es-NI" sz="1400" dirty="0">
                <a:solidFill>
                  <a:srgbClr val="000000"/>
                </a:solidFill>
                <a:latin typeface="+mn-lt"/>
                <a:ea typeface="Times New Roman" pitchFamily="18" charset="0"/>
                <a:cs typeface="Calibri" pitchFamily="34" charset="0"/>
              </a:rPr>
              <a:t>)</a:t>
            </a:r>
            <a:endParaRPr lang="en-US" sz="1400" dirty="0">
              <a:latin typeface="+mn-lt"/>
            </a:endParaRPr>
          </a:p>
          <a:p>
            <a:pPr algn="ctr" eaLnBrk="0" hangingPunct="0"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Times New Roman" pitchFamily="18" charset="0"/>
                <a:cs typeface="Calibri" pitchFamily="34" charset="0"/>
              </a:rPr>
              <a:t>La </a:t>
            </a:r>
            <a:r>
              <a:rPr lang="en-US" sz="1400" dirty="0" err="1">
                <a:solidFill>
                  <a:srgbClr val="000000"/>
                </a:solidFill>
                <a:latin typeface="+mn-lt"/>
                <a:ea typeface="Times New Roman" pitchFamily="18" charset="0"/>
                <a:cs typeface="Calibri" pitchFamily="34" charset="0"/>
              </a:rPr>
              <a:t>Providencia</a:t>
            </a:r>
            <a:endParaRPr lang="en-US" sz="1400" dirty="0">
              <a:latin typeface="+mn-lt"/>
            </a:endParaRPr>
          </a:p>
          <a:p>
            <a:pPr algn="ctr" eaLnBrk="0" hangingPunct="0"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Times New Roman" pitchFamily="18" charset="0"/>
                <a:cs typeface="Calibri" pitchFamily="34" charset="0"/>
              </a:rPr>
              <a:t>Jalapa, Nueva Segovia</a:t>
            </a:r>
            <a:endParaRPr lang="en-US" sz="1400" dirty="0">
              <a:latin typeface="+mn-lt"/>
            </a:endParaRPr>
          </a:p>
          <a:p>
            <a:pPr algn="ctr" eaLnBrk="0" hangingPunct="0">
              <a:defRPr/>
            </a:pPr>
            <a:endParaRPr lang="en-US" sz="800" dirty="0">
              <a:solidFill>
                <a:srgbClr val="000000"/>
              </a:solidFill>
              <a:latin typeface="+mn-lt"/>
              <a:ea typeface="Times New Roman" pitchFamily="18" charset="0"/>
              <a:cs typeface="Calibri" pitchFamily="34" charset="0"/>
            </a:endParaRPr>
          </a:p>
          <a:p>
            <a:pPr algn="ctr" eaLnBrk="0" hangingPunct="0"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Times New Roman" pitchFamily="18" charset="0"/>
                <a:cs typeface="Calibri" pitchFamily="34" charset="0"/>
              </a:rPr>
              <a:t>Daughter of Coop Member</a:t>
            </a:r>
            <a:endParaRPr lang="en-US" sz="1400" dirty="0">
              <a:latin typeface="+mn-lt"/>
            </a:endParaRPr>
          </a:p>
          <a:p>
            <a:pPr algn="ctr" eaLnBrk="0" hangingPunct="0">
              <a:defRPr/>
            </a:pPr>
            <a:endParaRPr lang="en-US" sz="800" i="1" dirty="0">
              <a:solidFill>
                <a:srgbClr val="000000"/>
              </a:solidFill>
              <a:latin typeface="+mn-lt"/>
              <a:ea typeface="Times New Roman" pitchFamily="18" charset="0"/>
              <a:cs typeface="Calibri" pitchFamily="34" charset="0"/>
            </a:endParaRPr>
          </a:p>
          <a:p>
            <a:pPr algn="ctr" eaLnBrk="0" hangingPunct="0">
              <a:defRPr/>
            </a:pPr>
            <a:r>
              <a:rPr lang="en-US" sz="1400" i="1" dirty="0">
                <a:solidFill>
                  <a:srgbClr val="000000"/>
                </a:solidFill>
                <a:latin typeface="+mn-lt"/>
                <a:ea typeface="Times New Roman" pitchFamily="18" charset="0"/>
                <a:cs typeface="Calibri" pitchFamily="34" charset="0"/>
              </a:rPr>
              <a:t>Sells clothing, assists with harvesting coffee on the family’s farm </a:t>
            </a:r>
            <a:endParaRPr lang="en-US" sz="1400" dirty="0">
              <a:latin typeface="+mn-lt"/>
            </a:endParaRPr>
          </a:p>
        </p:txBody>
      </p:sp>
      <p:sp>
        <p:nvSpPr>
          <p:cNvPr id="118822" name="Rectangle 38"/>
          <p:cNvSpPr>
            <a:spLocks noChangeArrowheads="1"/>
          </p:cNvSpPr>
          <p:nvPr/>
        </p:nvSpPr>
        <p:spPr bwMode="auto">
          <a:xfrm>
            <a:off x="6796088" y="1752600"/>
            <a:ext cx="2119312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+mn-lt"/>
                <a:ea typeface="Times New Roman" pitchFamily="18" charset="0"/>
                <a:cs typeface="Calibri" pitchFamily="34" charset="0"/>
              </a:rPr>
              <a:t>Blanca Rosa </a:t>
            </a:r>
          </a:p>
          <a:p>
            <a:pPr algn="ctr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+mn-lt"/>
                <a:ea typeface="Times New Roman" pitchFamily="18" charset="0"/>
                <a:cs typeface="Calibri" pitchFamily="34" charset="0"/>
              </a:rPr>
              <a:t>Montenegro </a:t>
            </a:r>
            <a:r>
              <a:rPr lang="en-US" sz="1400" b="1" dirty="0" err="1">
                <a:solidFill>
                  <a:srgbClr val="000000"/>
                </a:solidFill>
                <a:latin typeface="+mn-lt"/>
                <a:ea typeface="Times New Roman" pitchFamily="18" charset="0"/>
                <a:cs typeface="Calibri" pitchFamily="34" charset="0"/>
              </a:rPr>
              <a:t>Martínez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Times New Roman" pitchFamily="18" charset="0"/>
                <a:cs typeface="Calibri" pitchFamily="34" charset="0"/>
              </a:rPr>
              <a:t> </a:t>
            </a:r>
            <a:endParaRPr lang="en-US" sz="1400" dirty="0">
              <a:latin typeface="+mn-lt"/>
            </a:endParaRPr>
          </a:p>
          <a:p>
            <a:pPr algn="ctr" eaLnBrk="0" hangingPunct="0">
              <a:defRPr/>
            </a:pPr>
            <a:r>
              <a:rPr lang="es-NI" sz="1400" dirty="0">
                <a:solidFill>
                  <a:srgbClr val="000000"/>
                </a:solidFill>
                <a:latin typeface="+mn-lt"/>
                <a:ea typeface="Times New Roman" pitchFamily="18" charset="0"/>
                <a:cs typeface="Calibri" pitchFamily="34" charset="0"/>
              </a:rPr>
              <a:t>San Antonio de </a:t>
            </a:r>
            <a:r>
              <a:rPr lang="es-NI" sz="1400" dirty="0" err="1">
                <a:solidFill>
                  <a:srgbClr val="000000"/>
                </a:solidFill>
                <a:latin typeface="+mn-lt"/>
                <a:ea typeface="Times New Roman" pitchFamily="18" charset="0"/>
                <a:cs typeface="Calibri" pitchFamily="34" charset="0"/>
              </a:rPr>
              <a:t>Tauquil</a:t>
            </a:r>
            <a:endParaRPr lang="en-US" sz="1400" dirty="0">
              <a:latin typeface="+mn-lt"/>
            </a:endParaRPr>
          </a:p>
          <a:p>
            <a:pPr algn="ctr" eaLnBrk="0" hangingPunct="0">
              <a:defRPr/>
            </a:pPr>
            <a:r>
              <a:rPr lang="es-NI" sz="1400" dirty="0">
                <a:solidFill>
                  <a:srgbClr val="000000"/>
                </a:solidFill>
                <a:latin typeface="+mn-lt"/>
                <a:ea typeface="Times New Roman" pitchFamily="18" charset="0"/>
                <a:cs typeface="Calibri" pitchFamily="34" charset="0"/>
              </a:rPr>
              <a:t>Jalapa, Nueva Segovia</a:t>
            </a:r>
            <a:endParaRPr lang="en-US" sz="1400" dirty="0">
              <a:latin typeface="+mn-lt"/>
            </a:endParaRPr>
          </a:p>
          <a:p>
            <a:pPr algn="ctr" eaLnBrk="0" hangingPunct="0">
              <a:defRPr/>
            </a:pPr>
            <a:endParaRPr lang="en-US" sz="800" dirty="0">
              <a:solidFill>
                <a:srgbClr val="000000"/>
              </a:solidFill>
              <a:latin typeface="+mn-lt"/>
              <a:ea typeface="Times New Roman" pitchFamily="18" charset="0"/>
              <a:cs typeface="Calibri" pitchFamily="34" charset="0"/>
            </a:endParaRPr>
          </a:p>
          <a:p>
            <a:pPr algn="ctr" eaLnBrk="0" hangingPunct="0"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Times New Roman" pitchFamily="18" charset="0"/>
                <a:cs typeface="Calibri" pitchFamily="34" charset="0"/>
              </a:rPr>
              <a:t>Coop Member</a:t>
            </a:r>
            <a:endParaRPr lang="en-US" sz="1400" dirty="0">
              <a:latin typeface="+mn-lt"/>
            </a:endParaRPr>
          </a:p>
          <a:p>
            <a:pPr algn="ctr" eaLnBrk="0" hangingPunct="0">
              <a:defRPr/>
            </a:pPr>
            <a:endParaRPr lang="en-US" sz="800" i="1" dirty="0">
              <a:solidFill>
                <a:srgbClr val="000000"/>
              </a:solidFill>
              <a:latin typeface="+mn-lt"/>
              <a:ea typeface="Times New Roman" pitchFamily="18" charset="0"/>
              <a:cs typeface="Calibri" pitchFamily="34" charset="0"/>
            </a:endParaRPr>
          </a:p>
          <a:p>
            <a:pPr algn="ctr" eaLnBrk="0" hangingPunct="0">
              <a:defRPr/>
            </a:pPr>
            <a:r>
              <a:rPr lang="en-US" sz="1400" i="1" dirty="0">
                <a:solidFill>
                  <a:srgbClr val="000000"/>
                </a:solidFill>
                <a:latin typeface="+mn-lt"/>
                <a:ea typeface="Times New Roman" pitchFamily="18" charset="0"/>
                <a:cs typeface="Calibri" pitchFamily="34" charset="0"/>
              </a:rPr>
              <a:t>Homemaker, assists with all aspects of production on her farm</a:t>
            </a:r>
            <a:endParaRPr lang="en-US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705600" cy="1143000"/>
          </a:xfrm>
        </p:spPr>
        <p:txBody>
          <a:bodyPr/>
          <a:lstStyle/>
          <a:p>
            <a:pPr algn="l">
              <a:defRPr/>
            </a:pPr>
            <a:r>
              <a:rPr lang="en-US" sz="3200" b="1" dirty="0" smtClean="0"/>
              <a:t>Who are the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</a:rPr>
              <a:t>TecAp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microfranchisees</a:t>
            </a:r>
            <a:r>
              <a:rPr lang="en-US" sz="3200" b="1" dirty="0" smtClean="0"/>
              <a:t>?</a:t>
            </a:r>
          </a:p>
        </p:txBody>
      </p:sp>
      <p:pic>
        <p:nvPicPr>
          <p:cNvPr id="46083" name="Picture 3" descr="Logo TecAp - mejorad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22098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37" descr="IMG_02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43400"/>
            <a:ext cx="17367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40" descr="IMG_02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173672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42" descr="IMG_024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8"/>
          <a:stretch>
            <a:fillRect/>
          </a:stretch>
        </p:blipFill>
        <p:spPr bwMode="auto">
          <a:xfrm>
            <a:off x="4572000" y="4344988"/>
            <a:ext cx="1736725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45" descr="IMG_024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1736725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2438400" y="4343400"/>
            <a:ext cx="1981200" cy="22098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s-NI" sz="1400" b="1" dirty="0">
                <a:latin typeface="+mn-lt"/>
              </a:rPr>
              <a:t>Marta Lorena 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s-NI" sz="1400" b="1" dirty="0">
                <a:latin typeface="+mn-lt"/>
              </a:rPr>
              <a:t>Montiel </a:t>
            </a:r>
            <a:r>
              <a:rPr lang="es-NI" sz="1400" b="1" dirty="0" err="1">
                <a:latin typeface="+mn-lt"/>
              </a:rPr>
              <a:t>Ortez</a:t>
            </a:r>
            <a:endParaRPr lang="en-US" sz="1400" b="1" dirty="0">
              <a:latin typeface="+mn-l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s-NI" sz="1400" dirty="0">
                <a:latin typeface="+mn-lt"/>
              </a:rPr>
              <a:t>Las Uvas</a:t>
            </a:r>
            <a:endParaRPr lang="en-US" sz="1400" dirty="0">
              <a:latin typeface="+mn-l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Jalapa, Nueva Segovia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latin typeface="+mn-l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Coop Member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latin typeface="+mn-l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latin typeface="+mn-lt"/>
              </a:rPr>
              <a:t>Homemaker and farm owner</a:t>
            </a:r>
            <a:endParaRPr lang="en-US" sz="1400" i="1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438400" y="1828800"/>
            <a:ext cx="1905000" cy="25146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s-NI" sz="1400" b="1" dirty="0">
                <a:latin typeface="+mn-lt"/>
              </a:rPr>
              <a:t>Trinidad  Alfaro</a:t>
            </a:r>
            <a:endParaRPr lang="en-US" sz="1400" b="1" dirty="0">
              <a:latin typeface="+mn-l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s-NI" sz="1400" dirty="0">
                <a:latin typeface="+mn-lt"/>
              </a:rPr>
              <a:t>Santa Rosa</a:t>
            </a:r>
            <a:endParaRPr lang="en-US" sz="1400" dirty="0">
              <a:latin typeface="+mn-l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s-NI" sz="1400" dirty="0">
                <a:latin typeface="+mn-lt"/>
              </a:rPr>
              <a:t>Jalapa, Nueva Segovia</a:t>
            </a:r>
            <a:endParaRPr lang="en-US" sz="1400" dirty="0">
              <a:latin typeface="+mn-l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latin typeface="+mn-l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Wife of Coop Member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latin typeface="+mn-l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latin typeface="+mn-lt"/>
              </a:rPr>
              <a:t>Homemaker, Beekeeper, assists in various aspects of coffee production on the family’s farm</a:t>
            </a:r>
            <a:endParaRPr lang="en-US" sz="1400" i="1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118821" name="Rectangle 37"/>
          <p:cNvSpPr>
            <a:spLocks noChangeArrowheads="1"/>
          </p:cNvSpPr>
          <p:nvPr/>
        </p:nvSpPr>
        <p:spPr bwMode="auto">
          <a:xfrm>
            <a:off x="6308725" y="1817688"/>
            <a:ext cx="2286000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s-NI" sz="1400" b="1" dirty="0" err="1">
                <a:solidFill>
                  <a:srgbClr val="000000"/>
                </a:solidFill>
                <a:latin typeface="+mn-lt"/>
                <a:ea typeface="Times New Roman" pitchFamily="18" charset="0"/>
                <a:cs typeface="Calibri" pitchFamily="34" charset="0"/>
              </a:rPr>
              <a:t>Migdalia</a:t>
            </a:r>
            <a:r>
              <a:rPr lang="es-NI" sz="1400" b="1" dirty="0">
                <a:solidFill>
                  <a:srgbClr val="000000"/>
                </a:solidFill>
                <a:latin typeface="+mn-lt"/>
                <a:ea typeface="Times New Roman" pitchFamily="18" charset="0"/>
                <a:cs typeface="Calibri" pitchFamily="34" charset="0"/>
              </a:rPr>
              <a:t> del Carmen Rodríguez Herrera</a:t>
            </a:r>
            <a:endParaRPr lang="en-US" sz="1400" dirty="0">
              <a:latin typeface="+mn-lt"/>
            </a:endParaRPr>
          </a:p>
          <a:p>
            <a:pPr algn="ctr" eaLnBrk="0" hangingPunct="0">
              <a:defRPr/>
            </a:pPr>
            <a:r>
              <a:rPr lang="es-NI" sz="1400" dirty="0">
                <a:solidFill>
                  <a:srgbClr val="000000"/>
                </a:solidFill>
                <a:latin typeface="+mn-lt"/>
                <a:ea typeface="Times New Roman" pitchFamily="18" charset="0"/>
                <a:cs typeface="Calibri" pitchFamily="34" charset="0"/>
              </a:rPr>
              <a:t>La Providencia</a:t>
            </a:r>
            <a:endParaRPr lang="en-US" sz="1400" dirty="0">
              <a:latin typeface="+mn-lt"/>
            </a:endParaRPr>
          </a:p>
          <a:p>
            <a:pPr algn="ctr" eaLnBrk="0" hangingPunct="0"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Times New Roman" pitchFamily="18" charset="0"/>
                <a:cs typeface="Calibri" pitchFamily="34" charset="0"/>
              </a:rPr>
              <a:t>Jalapa, Nueva Segovia</a:t>
            </a:r>
            <a:endParaRPr lang="en-US" sz="1400" dirty="0">
              <a:latin typeface="+mn-lt"/>
            </a:endParaRPr>
          </a:p>
          <a:p>
            <a:pPr algn="ctr" eaLnBrk="0" hangingPunct="0">
              <a:defRPr/>
            </a:pPr>
            <a:endParaRPr lang="en-US" sz="800" dirty="0">
              <a:solidFill>
                <a:srgbClr val="000000"/>
              </a:solidFill>
              <a:latin typeface="+mn-lt"/>
              <a:ea typeface="Times New Roman" pitchFamily="18" charset="0"/>
              <a:cs typeface="Calibri" pitchFamily="34" charset="0"/>
            </a:endParaRPr>
          </a:p>
          <a:p>
            <a:pPr algn="ctr" eaLnBrk="0" hangingPunct="0"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Times New Roman" pitchFamily="18" charset="0"/>
                <a:cs typeface="Calibri" pitchFamily="34" charset="0"/>
              </a:rPr>
              <a:t>Wife of Coop Member</a:t>
            </a:r>
            <a:endParaRPr lang="en-US" sz="1400" dirty="0">
              <a:latin typeface="+mn-lt"/>
            </a:endParaRPr>
          </a:p>
          <a:p>
            <a:pPr algn="ctr" eaLnBrk="0" hangingPunct="0">
              <a:defRPr/>
            </a:pPr>
            <a:endParaRPr lang="en-US" sz="800" i="1" dirty="0">
              <a:solidFill>
                <a:srgbClr val="000000"/>
              </a:solidFill>
              <a:latin typeface="+mn-lt"/>
              <a:ea typeface="Times New Roman" pitchFamily="18" charset="0"/>
              <a:cs typeface="Calibri" pitchFamily="34" charset="0"/>
            </a:endParaRPr>
          </a:p>
          <a:p>
            <a:pPr algn="ctr" eaLnBrk="0" hangingPunct="0">
              <a:defRPr/>
            </a:pPr>
            <a:r>
              <a:rPr lang="en-US" sz="1400" i="1" dirty="0">
                <a:solidFill>
                  <a:srgbClr val="000000"/>
                </a:solidFill>
                <a:latin typeface="+mn-lt"/>
                <a:ea typeface="Times New Roman" pitchFamily="18" charset="0"/>
                <a:cs typeface="Calibri" pitchFamily="34" charset="0"/>
              </a:rPr>
              <a:t>Homemaker, sells clothing, assists with all aspects of coffee production on the family’s farm</a:t>
            </a:r>
            <a:endParaRPr lang="en-US" sz="1400" dirty="0">
              <a:latin typeface="+mn-lt"/>
            </a:endParaRPr>
          </a:p>
        </p:txBody>
      </p:sp>
      <p:sp>
        <p:nvSpPr>
          <p:cNvPr id="118823" name="Rectangle 39"/>
          <p:cNvSpPr>
            <a:spLocks noChangeArrowheads="1"/>
          </p:cNvSpPr>
          <p:nvPr/>
        </p:nvSpPr>
        <p:spPr bwMode="auto">
          <a:xfrm>
            <a:off x="6324600" y="4343400"/>
            <a:ext cx="2362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s-NI" sz="1400" b="1" dirty="0" err="1">
                <a:solidFill>
                  <a:srgbClr val="000000"/>
                </a:solidFill>
                <a:latin typeface="+mn-lt"/>
                <a:ea typeface="Times New Roman" pitchFamily="18" charset="0"/>
                <a:cs typeface="Calibri" pitchFamily="34" charset="0"/>
              </a:rPr>
              <a:t>Johana</a:t>
            </a:r>
            <a:r>
              <a:rPr lang="es-NI" sz="1400" b="1" dirty="0">
                <a:solidFill>
                  <a:srgbClr val="000000"/>
                </a:solidFill>
                <a:latin typeface="+mn-lt"/>
                <a:ea typeface="Times New Roman" pitchFamily="18" charset="0"/>
                <a:cs typeface="Calibri" pitchFamily="34" charset="0"/>
              </a:rPr>
              <a:t>  Martínez Hernández</a:t>
            </a:r>
            <a:endParaRPr lang="en-US" sz="1400" dirty="0">
              <a:latin typeface="+mn-lt"/>
            </a:endParaRPr>
          </a:p>
          <a:p>
            <a:pPr algn="ctr" eaLnBrk="0" hangingPunct="0">
              <a:defRPr/>
            </a:pPr>
            <a:r>
              <a:rPr lang="es-NI" sz="1400" dirty="0">
                <a:solidFill>
                  <a:srgbClr val="000000"/>
                </a:solidFill>
                <a:latin typeface="+mn-lt"/>
                <a:ea typeface="Times New Roman" pitchFamily="18" charset="0"/>
                <a:cs typeface="Calibri" pitchFamily="34" charset="0"/>
              </a:rPr>
              <a:t>Campo Hermoso</a:t>
            </a:r>
            <a:endParaRPr lang="en-US" sz="1400" dirty="0">
              <a:latin typeface="+mn-lt"/>
            </a:endParaRPr>
          </a:p>
          <a:p>
            <a:pPr algn="ctr" eaLnBrk="0" hangingPunct="0">
              <a:defRPr/>
            </a:pPr>
            <a:r>
              <a:rPr lang="es-NI" sz="1400" dirty="0">
                <a:solidFill>
                  <a:srgbClr val="000000"/>
                </a:solidFill>
                <a:latin typeface="+mn-lt"/>
                <a:ea typeface="Times New Roman" pitchFamily="18" charset="0"/>
                <a:cs typeface="Calibri" pitchFamily="34" charset="0"/>
              </a:rPr>
              <a:t>Jalapa, Nueva Segovia</a:t>
            </a:r>
            <a:endParaRPr lang="en-US" sz="1400" dirty="0">
              <a:latin typeface="+mn-lt"/>
            </a:endParaRPr>
          </a:p>
          <a:p>
            <a:pPr algn="ctr" eaLnBrk="0" hangingPunct="0">
              <a:defRPr/>
            </a:pPr>
            <a:endParaRPr lang="en-US" sz="800" dirty="0">
              <a:solidFill>
                <a:srgbClr val="000000"/>
              </a:solidFill>
              <a:latin typeface="+mn-lt"/>
              <a:ea typeface="Times New Roman" pitchFamily="18" charset="0"/>
              <a:cs typeface="Calibri" pitchFamily="34" charset="0"/>
            </a:endParaRPr>
          </a:p>
          <a:p>
            <a:pPr algn="ctr" eaLnBrk="0" hangingPunct="0"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Times New Roman" pitchFamily="18" charset="0"/>
                <a:cs typeface="Calibri" pitchFamily="34" charset="0"/>
              </a:rPr>
              <a:t>Coop Member</a:t>
            </a:r>
            <a:endParaRPr lang="en-US" sz="1400" dirty="0">
              <a:latin typeface="+mn-lt"/>
            </a:endParaRPr>
          </a:p>
          <a:p>
            <a:pPr algn="ctr" eaLnBrk="0" hangingPunct="0">
              <a:defRPr/>
            </a:pPr>
            <a:endParaRPr lang="en-US" sz="800" i="1" dirty="0">
              <a:solidFill>
                <a:srgbClr val="000000"/>
              </a:solidFill>
              <a:latin typeface="+mn-lt"/>
              <a:ea typeface="Times New Roman" pitchFamily="18" charset="0"/>
              <a:cs typeface="Calibri" pitchFamily="34" charset="0"/>
            </a:endParaRPr>
          </a:p>
          <a:p>
            <a:pPr algn="ctr" eaLnBrk="0" hangingPunct="0">
              <a:defRPr/>
            </a:pPr>
            <a:r>
              <a:rPr lang="en-US" sz="1400" i="1" dirty="0">
                <a:solidFill>
                  <a:srgbClr val="000000"/>
                </a:solidFill>
                <a:latin typeface="+mn-lt"/>
                <a:ea typeface="Times New Roman" pitchFamily="18" charset="0"/>
                <a:cs typeface="Calibri" pitchFamily="34" charset="0"/>
              </a:rPr>
              <a:t>Single mother, Farm owner, sells various products including cosmetics and clothing</a:t>
            </a:r>
            <a:endParaRPr lang="en-US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048000" y="152400"/>
            <a:ext cx="5638800" cy="457200"/>
          </a:xfrm>
        </p:spPr>
        <p:txBody>
          <a:bodyPr/>
          <a:lstStyle/>
          <a:p>
            <a:pPr algn="l"/>
            <a:r>
              <a:rPr lang="en-US" sz="3200" b="1" dirty="0" smtClean="0"/>
              <a:t>What do microfranchisees do?</a:t>
            </a:r>
          </a:p>
        </p:txBody>
      </p:sp>
      <p:pic>
        <p:nvPicPr>
          <p:cNvPr id="43011" name="Picture 3" descr="Logo TecAp - mejorad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22098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079771267"/>
              </p:ext>
            </p:extLst>
          </p:nvPr>
        </p:nvGraphicFramePr>
        <p:xfrm>
          <a:off x="2590800" y="914400"/>
          <a:ext cx="52578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9" r="27090"/>
          <a:stretch>
            <a:fillRect/>
          </a:stretch>
        </p:blipFill>
        <p:spPr bwMode="auto">
          <a:xfrm>
            <a:off x="381000" y="2286000"/>
            <a:ext cx="1905000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1" descr="http://t0.gstatic.com/images?q=tbn:ANd9GcQ74n7pXcXLlaqvdEdX1L9UCcxostVvo3Dxt2-21xr4WCykdcM1"/>
          <p:cNvPicPr>
            <a:picLocks noChangeAspect="1" noChangeArrowheads="1"/>
          </p:cNvPicPr>
          <p:nvPr/>
        </p:nvPicPr>
        <p:blipFill>
          <a:blip r:embed="rId4"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3" t="3639" r="13329" b="12500"/>
          <a:stretch>
            <a:fillRect/>
          </a:stretch>
        </p:blipFill>
        <p:spPr bwMode="auto">
          <a:xfrm>
            <a:off x="2133600" y="3962400"/>
            <a:ext cx="14478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7086600" cy="1143000"/>
          </a:xfrm>
        </p:spPr>
        <p:txBody>
          <a:bodyPr/>
          <a:lstStyle/>
          <a:p>
            <a:pPr algn="l"/>
            <a:r>
              <a:rPr lang="en-US" sz="3200" b="1" smtClean="0"/>
              <a:t>Solar products sold by microfranchisees</a:t>
            </a:r>
          </a:p>
        </p:txBody>
      </p:sp>
      <p:pic>
        <p:nvPicPr>
          <p:cNvPr id="39941" name="Picture 3" descr="Logo TecAp - mejorad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22098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Rectangle 7"/>
          <p:cNvSpPr>
            <a:spLocks noChangeArrowheads="1"/>
          </p:cNvSpPr>
          <p:nvPr/>
        </p:nvSpPr>
        <p:spPr bwMode="auto">
          <a:xfrm>
            <a:off x="609600" y="1600200"/>
            <a:ext cx="800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i="1"/>
              <a:t>TecAp set up a system for microfranchisees to sell solar powered items like lanterns, flashlights, radios and mobile phone chargers.</a:t>
            </a:r>
          </a:p>
        </p:txBody>
      </p:sp>
      <p:pic>
        <p:nvPicPr>
          <p:cNvPr id="3994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14600"/>
            <a:ext cx="229870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6" descr="http://www.dlightdesign.com/images/products/global/nova/novas200.jpg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33800"/>
            <a:ext cx="26495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7086600" cy="1143000"/>
          </a:xfrm>
        </p:spPr>
        <p:txBody>
          <a:bodyPr/>
          <a:lstStyle/>
          <a:p>
            <a:pPr algn="l"/>
            <a:r>
              <a:rPr lang="en-US" sz="3200" b="1" smtClean="0"/>
              <a:t>Solar products sold by microfranchisees</a:t>
            </a:r>
          </a:p>
        </p:txBody>
      </p:sp>
      <p:pic>
        <p:nvPicPr>
          <p:cNvPr id="40963" name="Picture 3" descr="Logo TecAp - mejorad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22098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7"/>
          <p:cNvSpPr>
            <a:spLocks noChangeArrowheads="1"/>
          </p:cNvSpPr>
          <p:nvPr/>
        </p:nvSpPr>
        <p:spPr bwMode="auto">
          <a:xfrm>
            <a:off x="609600" y="1600200"/>
            <a:ext cx="800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i="1"/>
              <a:t>TecAp set up a system for microfranchisees to sell solar powered items like lanterns, flashlights, radios and mobile phone chargers.</a:t>
            </a:r>
          </a:p>
        </p:txBody>
      </p:sp>
      <p:pic>
        <p:nvPicPr>
          <p:cNvPr id="40965" name="Picture 2" descr="pico-led-la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38" y="2514600"/>
            <a:ext cx="17621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3" descr="ANd9GcQbjEiO-xeedb66N69eDyL3re6jT17C6KYLbcxed31TCY9QurejX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64193">
            <a:off x="5289550" y="262255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9"/>
          <a:stretch>
            <a:fillRect/>
          </a:stretch>
        </p:blipFill>
        <p:spPr bwMode="auto">
          <a:xfrm>
            <a:off x="2971800" y="4038600"/>
            <a:ext cx="28241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7" descr="Mini Solar Charger   Solar Charger   Greenbaba Solar Wholesa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2971800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6705600" cy="1143000"/>
          </a:xfrm>
        </p:spPr>
        <p:txBody>
          <a:bodyPr/>
          <a:lstStyle/>
          <a:p>
            <a:pPr algn="l"/>
            <a:r>
              <a:rPr lang="en-US" sz="3200" b="1" smtClean="0"/>
              <a:t>How are the microfranchisees selected?</a:t>
            </a:r>
          </a:p>
        </p:txBody>
      </p:sp>
      <p:pic>
        <p:nvPicPr>
          <p:cNvPr id="41987" name="Picture 3" descr="Logo TecAp - mejorad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22098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457200" y="1944688"/>
            <a:ext cx="8153400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n-US"/>
              <a:t>Potential candidates are nominated by the head of the gender committee of the cooperative.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/>
              <a:t>Candidates are reviewed by the cooperative’s board of directors and selected based on: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/>
              <a:t>leadership experience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/>
              <a:t>community influence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/>
              <a:t>sales experience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/>
              <a:t>experience managing money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/>
              <a:t>Nominees are reviewed by TecAp staff and invited to an orientation</a:t>
            </a:r>
          </a:p>
          <a:p>
            <a:pPr marL="342900" indent="-342900">
              <a:buFont typeface="Calibri" pitchFamily="34" charset="0"/>
              <a:buAutoNum type="arabicPeriod"/>
            </a:pPr>
            <a:endParaRPr lang="en-US"/>
          </a:p>
          <a:p>
            <a:pPr marL="342900" indent="-342900"/>
            <a:r>
              <a:rPr lang="en-US" i="1"/>
              <a:t>Women who become active microfranchisees are then eligible for membership in the cooperative, which affords them the right to vote and increases women’s representation in a traditionally male-dominated organization.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3217</TotalTime>
  <Words>1644</Words>
  <Application>Microsoft Office PowerPoint</Application>
  <PresentationFormat>On-screen Show (4:3)</PresentationFormat>
  <Paragraphs>246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1_Office Theme</vt:lpstr>
      <vt:lpstr>IDEAS has created the 1st microfranchise in Nicaragua</vt:lpstr>
      <vt:lpstr>How does TecAp work?</vt:lpstr>
      <vt:lpstr>Who are the TecAp microfranchisees?</vt:lpstr>
      <vt:lpstr>Who are the TecAp microfranchisees?</vt:lpstr>
      <vt:lpstr>Who are the TecAp microfranchisees?</vt:lpstr>
      <vt:lpstr>What do microfranchisees do?</vt:lpstr>
      <vt:lpstr>Solar products sold by microfranchisees</vt:lpstr>
      <vt:lpstr>Solar products sold by microfranchisees</vt:lpstr>
      <vt:lpstr>How are the microfranchisees selected?</vt:lpstr>
      <vt:lpstr>Microfranchisees meet once a month for training &amp; logistics</vt:lpstr>
      <vt:lpstr>Microfranchisees meet once a month for training &amp; logistics</vt:lpstr>
      <vt:lpstr>Microfranchisees meet once a month for training &amp; logistics</vt:lpstr>
      <vt:lpstr>PowerPoint Presentation</vt:lpstr>
      <vt:lpstr>What does the TecAp microfranchise provide to these women?</vt:lpstr>
      <vt:lpstr>What’s next for the microfranchisee program?</vt:lpstr>
      <vt:lpstr>TecAp promotes technologies that are appropriate to rural communities:</vt:lpstr>
      <vt:lpstr>TecAp also arranges financing</vt:lpstr>
      <vt:lpstr>We install Solar Panels in   Rural Homes</vt:lpstr>
      <vt:lpstr>PowerPoint Presentation</vt:lpstr>
      <vt:lpstr>Solar Powers Community Buildings</vt:lpstr>
      <vt:lpstr>Solar Power for Clinics</vt:lpstr>
      <vt:lpstr>   Solar Power for  Community Radio Station</vt:lpstr>
      <vt:lpstr>PowerPoint Presentation</vt:lpstr>
      <vt:lpstr>Water Pumping</vt:lpstr>
      <vt:lpstr>Water Pumping (cont…)</vt:lpstr>
      <vt:lpstr>Drip Irrigation</vt:lpstr>
      <vt:lpstr>   Solar powered wood dryer makes furniture</vt:lpstr>
      <vt:lpstr>Safer, more efficient cookstoves</vt:lpstr>
      <vt:lpstr> IDEAS’ recent activities in microfranchise development </vt:lpstr>
      <vt:lpstr> Please Get Involved with  TecAp &amp; IDEAS</vt:lpstr>
      <vt:lpstr> FOR MORE INFORMATION ON MICROFRANCHISING DEVELOPMENT SERVICES BY IDEAS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LCU Admin</dc:creator>
  <cp:lastModifiedBy>Carter Garber</cp:lastModifiedBy>
  <cp:revision>221</cp:revision>
  <cp:lastPrinted>2011-09-08T15:04:52Z</cp:lastPrinted>
  <dcterms:created xsi:type="dcterms:W3CDTF">2010-06-10T15:28:48Z</dcterms:created>
  <dcterms:modified xsi:type="dcterms:W3CDTF">2012-04-10T01:20:42Z</dcterms:modified>
</cp:coreProperties>
</file>